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7"/>
  </p:sldMasterIdLst>
  <p:notesMasterIdLst>
    <p:notesMasterId r:id="rId107"/>
  </p:notesMasterIdLst>
  <p:handoutMasterIdLst>
    <p:handoutMasterId r:id="rId108"/>
  </p:handoutMasterIdLst>
  <p:sldIdLst>
    <p:sldId id="664" r:id="rId68"/>
    <p:sldId id="665" r:id="rId69"/>
    <p:sldId id="588" r:id="rId70"/>
    <p:sldId id="652" r:id="rId71"/>
    <p:sldId id="653" r:id="rId72"/>
    <p:sldId id="654" r:id="rId73"/>
    <p:sldId id="655" r:id="rId74"/>
    <p:sldId id="656" r:id="rId75"/>
    <p:sldId id="657" r:id="rId76"/>
    <p:sldId id="658" r:id="rId77"/>
    <p:sldId id="659" r:id="rId78"/>
    <p:sldId id="660" r:id="rId79"/>
    <p:sldId id="661" r:id="rId80"/>
    <p:sldId id="662" r:id="rId81"/>
    <p:sldId id="605" r:id="rId82"/>
    <p:sldId id="606" r:id="rId83"/>
    <p:sldId id="607" r:id="rId84"/>
    <p:sldId id="609" r:id="rId85"/>
    <p:sldId id="630" r:id="rId86"/>
    <p:sldId id="663" r:id="rId87"/>
    <p:sldId id="619" r:id="rId88"/>
    <p:sldId id="612" r:id="rId89"/>
    <p:sldId id="613" r:id="rId90"/>
    <p:sldId id="614" r:id="rId91"/>
    <p:sldId id="615" r:id="rId92"/>
    <p:sldId id="611" r:id="rId93"/>
    <p:sldId id="610" r:id="rId94"/>
    <p:sldId id="620" r:id="rId95"/>
    <p:sldId id="645" r:id="rId96"/>
    <p:sldId id="647" r:id="rId97"/>
    <p:sldId id="646" r:id="rId98"/>
    <p:sldId id="648" r:id="rId99"/>
    <p:sldId id="632" r:id="rId100"/>
    <p:sldId id="636" r:id="rId101"/>
    <p:sldId id="635" r:id="rId102"/>
    <p:sldId id="628" r:id="rId103"/>
    <p:sldId id="597" r:id="rId104"/>
    <p:sldId id="651" r:id="rId105"/>
    <p:sldId id="595"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70196" autoAdjust="0"/>
  </p:normalViewPr>
  <p:slideViewPr>
    <p:cSldViewPr snapToGrid="0" snapToObjects="1" showGuides="1">
      <p:cViewPr varScale="1">
        <p:scale>
          <a:sx n="81" d="100"/>
          <a:sy n="81" d="100"/>
        </p:scale>
        <p:origin x="1968" y="96"/>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slide" Target="slides/slide1.xml"/><Relationship Id="rId84" Type="http://schemas.openxmlformats.org/officeDocument/2006/relationships/slide" Target="slides/slide17.xml"/><Relationship Id="rId89" Type="http://schemas.openxmlformats.org/officeDocument/2006/relationships/slide" Target="slides/slide22.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07" Type="http://schemas.openxmlformats.org/officeDocument/2006/relationships/notesMaster" Target="notesMasters/notesMaster1.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customXml" Target="../customXml/item66.xml"/><Relationship Id="rId74" Type="http://schemas.openxmlformats.org/officeDocument/2006/relationships/slide" Target="slides/slide7.xml"/><Relationship Id="rId79" Type="http://schemas.openxmlformats.org/officeDocument/2006/relationships/slide" Target="slides/slide12.xml"/><Relationship Id="rId87" Type="http://schemas.openxmlformats.org/officeDocument/2006/relationships/slide" Target="slides/slide20.xml"/><Relationship Id="rId102" Type="http://schemas.openxmlformats.org/officeDocument/2006/relationships/slide" Target="slides/slide35.xml"/><Relationship Id="rId110"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5.xml"/><Relationship Id="rId90" Type="http://schemas.openxmlformats.org/officeDocument/2006/relationships/slide" Target="slides/slide23.xml"/><Relationship Id="rId95" Type="http://schemas.openxmlformats.org/officeDocument/2006/relationships/slide" Target="slides/slide28.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 Target="slides/slide2.xml"/><Relationship Id="rId77" Type="http://schemas.openxmlformats.org/officeDocument/2006/relationships/slide" Target="slides/slide10.xml"/><Relationship Id="rId100" Type="http://schemas.openxmlformats.org/officeDocument/2006/relationships/slide" Target="slides/slide33.xml"/><Relationship Id="rId105" Type="http://schemas.openxmlformats.org/officeDocument/2006/relationships/slide" Target="slides/slide38.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5.xml"/><Relationship Id="rId80" Type="http://schemas.openxmlformats.org/officeDocument/2006/relationships/slide" Target="slides/slide13.xml"/><Relationship Id="rId85" Type="http://schemas.openxmlformats.org/officeDocument/2006/relationships/slide" Target="slides/slide18.xml"/><Relationship Id="rId93" Type="http://schemas.openxmlformats.org/officeDocument/2006/relationships/slide" Target="slides/slide26.xml"/><Relationship Id="rId98"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slideMaster" Target="slideMasters/slideMaster1.xml"/><Relationship Id="rId103" Type="http://schemas.openxmlformats.org/officeDocument/2006/relationships/slide" Target="slides/slide36.xml"/><Relationship Id="rId108" Type="http://schemas.openxmlformats.org/officeDocument/2006/relationships/handoutMaster" Target="handoutMasters/handoutMaster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3.xml"/><Relationship Id="rId75" Type="http://schemas.openxmlformats.org/officeDocument/2006/relationships/slide" Target="slides/slide8.xml"/><Relationship Id="rId83" Type="http://schemas.openxmlformats.org/officeDocument/2006/relationships/slide" Target="slides/slide16.xml"/><Relationship Id="rId88" Type="http://schemas.openxmlformats.org/officeDocument/2006/relationships/slide" Target="slides/slide21.xml"/><Relationship Id="rId91" Type="http://schemas.openxmlformats.org/officeDocument/2006/relationships/slide" Target="slides/slide24.xml"/><Relationship Id="rId96" Type="http://schemas.openxmlformats.org/officeDocument/2006/relationships/slide" Target="slides/slide29.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slide" Target="slides/slide39.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6.xml"/><Relationship Id="rId78" Type="http://schemas.openxmlformats.org/officeDocument/2006/relationships/slide" Target="slides/slide11.xml"/><Relationship Id="rId81" Type="http://schemas.openxmlformats.org/officeDocument/2006/relationships/slide" Target="slides/slide14.xml"/><Relationship Id="rId86" Type="http://schemas.openxmlformats.org/officeDocument/2006/relationships/slide" Target="slides/slide19.xml"/><Relationship Id="rId94" Type="http://schemas.openxmlformats.org/officeDocument/2006/relationships/slide" Target="slides/slide27.xml"/><Relationship Id="rId99" Type="http://schemas.openxmlformats.org/officeDocument/2006/relationships/slide" Target="slides/slide32.xml"/><Relationship Id="rId101" Type="http://schemas.openxmlformats.org/officeDocument/2006/relationships/slide" Target="slides/slide34.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presProps" Target="presProps.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9.xml"/><Relationship Id="rId97" Type="http://schemas.openxmlformats.org/officeDocument/2006/relationships/slide" Target="slides/slide30.xml"/><Relationship Id="rId104" Type="http://schemas.openxmlformats.org/officeDocument/2006/relationships/slide" Target="slides/slide37.xml"/><Relationship Id="rId7" Type="http://schemas.openxmlformats.org/officeDocument/2006/relationships/customXml" Target="../customXml/item7.xml"/><Relationship Id="rId71" Type="http://schemas.openxmlformats.org/officeDocument/2006/relationships/slide" Target="slides/slide4.xml"/><Relationship Id="rId92"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6BD4A128-086E-45D8-864E-03C60680B8CC}" type="presOf" srcId="{9C43EF96-880D-4D10-BF63-391E9B7AFE3E}" destId="{A9478C8A-3AB2-4EE2-A7E7-78BE432676E7}" srcOrd="1" destOrd="0" presId="urn:microsoft.com/office/officeart/2005/8/layout/process1"/>
    <dgm:cxn modelId="{E3178798-1057-4897-BE71-A5AB6B51F81E}" type="presOf" srcId="{C123C785-E9AF-43BA-95C0-5999392204DE}" destId="{59588751-942C-44C8-9FC4-242EC47CCE3E}" srcOrd="0" destOrd="0" presId="urn:microsoft.com/office/officeart/2005/8/layout/process1"/>
    <dgm:cxn modelId="{350659D0-1D8F-422E-A2CF-0678FC20FB25}" type="presOf" srcId="{2DC01E54-415C-45F4-B32E-48A28D1B3BCC}" destId="{03ED1299-AD0E-41BD-807D-BEFEDC2117BE}"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032BC1C4-08B0-41BF-949C-D418BA7A89CF}" type="presOf" srcId="{148CE2E7-B6CB-4806-BF2B-D9359E2390C6}" destId="{EDBB2C39-1564-461B-861A-77ADC2DB3FD1}" srcOrd="0" destOrd="0" presId="urn:microsoft.com/office/officeart/2005/8/layout/process1"/>
    <dgm:cxn modelId="{5EA38832-7B69-45F3-A2C9-4D6408FC698E}" type="presOf" srcId="{9C43EF96-880D-4D10-BF63-391E9B7AFE3E}" destId="{B42DF14D-836F-49BC-B862-BE82FF06EE5E}" srcOrd="0" destOrd="0" presId="urn:microsoft.com/office/officeart/2005/8/layout/process1"/>
    <dgm:cxn modelId="{8C36BC74-A51F-4BB0-B2AA-57DA99228748}" type="presOf" srcId="{C123C785-E9AF-43BA-95C0-5999392204DE}" destId="{72540074-A9D2-4F26-B946-A12D6BB162DD}" srcOrd="1" destOrd="0" presId="urn:microsoft.com/office/officeart/2005/8/layout/process1"/>
    <dgm:cxn modelId="{5A77759A-374C-40F5-96DE-242C8E34BBAC}" type="presOf" srcId="{7F128448-4AC9-46CC-95F9-456658D3E9EE}" destId="{C81B985E-C1F5-4049-BF0A-22EB57188126}" srcOrd="0" destOrd="0" presId="urn:microsoft.com/office/officeart/2005/8/layout/process1"/>
    <dgm:cxn modelId="{26E98465-6F28-4FEA-B4DE-07E51C596CD6}" type="presOf" srcId="{52F4C662-E6D4-4553-97DA-FE5F114E29E5}" destId="{34436C8A-16A0-470A-900B-C6CF9163E51C}"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DD9FD26-CEF7-4D38-8AB1-A6A81FC005BF}" srcId="{52F4C662-E6D4-4553-97DA-FE5F114E29E5}" destId="{2DC01E54-415C-45F4-B32E-48A28D1B3BCC}" srcOrd="1" destOrd="0" parTransId="{1884594D-6DBF-48DF-A6A3-D8884D438D0A}" sibTransId="{9C43EF96-880D-4D10-BF63-391E9B7AFE3E}"/>
    <dgm:cxn modelId="{0FC9E2CE-3FEC-46DA-B1EE-7CFEACC84973}" type="presParOf" srcId="{34436C8A-16A0-470A-900B-C6CF9163E51C}" destId="{EDBB2C39-1564-461B-861A-77ADC2DB3FD1}" srcOrd="0" destOrd="0" presId="urn:microsoft.com/office/officeart/2005/8/layout/process1"/>
    <dgm:cxn modelId="{FA238398-99E2-4C75-8F39-85152E0F4C6E}" type="presParOf" srcId="{34436C8A-16A0-470A-900B-C6CF9163E51C}" destId="{59588751-942C-44C8-9FC4-242EC47CCE3E}" srcOrd="1" destOrd="0" presId="urn:microsoft.com/office/officeart/2005/8/layout/process1"/>
    <dgm:cxn modelId="{C623306D-A22F-403A-B38B-E9D1BA48F88C}" type="presParOf" srcId="{59588751-942C-44C8-9FC4-242EC47CCE3E}" destId="{72540074-A9D2-4F26-B946-A12D6BB162DD}" srcOrd="0" destOrd="0" presId="urn:microsoft.com/office/officeart/2005/8/layout/process1"/>
    <dgm:cxn modelId="{30FBB406-BE5E-4DEF-836E-8470DD2B9872}" type="presParOf" srcId="{34436C8A-16A0-470A-900B-C6CF9163E51C}" destId="{03ED1299-AD0E-41BD-807D-BEFEDC2117BE}" srcOrd="2" destOrd="0" presId="urn:microsoft.com/office/officeart/2005/8/layout/process1"/>
    <dgm:cxn modelId="{24FAB756-41FF-491B-8888-247B64A68FFA}" type="presParOf" srcId="{34436C8A-16A0-470A-900B-C6CF9163E51C}" destId="{B42DF14D-836F-49BC-B862-BE82FF06EE5E}" srcOrd="3" destOrd="0" presId="urn:microsoft.com/office/officeart/2005/8/layout/process1"/>
    <dgm:cxn modelId="{7B4D0B9C-2668-47D7-98BB-2869886658CF}" type="presParOf" srcId="{B42DF14D-836F-49BC-B862-BE82FF06EE5E}" destId="{A9478C8A-3AB2-4EE2-A7E7-78BE432676E7}" srcOrd="0" destOrd="0" presId="urn:microsoft.com/office/officeart/2005/8/layout/process1"/>
    <dgm:cxn modelId="{B67ED54A-85B9-438D-8387-580FEBA6A0DD}"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10D0D37C-FFC2-4FD8-B526-F802789FE83F}" type="presOf" srcId="{56B589E9-1364-4F13-9F7A-C15B141EE5A1}" destId="{D28BD820-0A58-4F55-A8B4-7F593271FC34}" srcOrd="0" destOrd="0" presId="urn:microsoft.com/office/officeart/2005/8/layout/hList6"/>
    <dgm:cxn modelId="{A170A7DD-584C-4D5A-B7F4-030F11A0D2DF}" type="presOf" srcId="{1233F91E-EA75-479B-853C-C9436F916126}" destId="{4328E184-6E2A-46D8-9F2A-0E624F1C6DDC}" srcOrd="0" destOrd="0"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4A71D8EE-5CC6-485D-8DE9-7595A7BA7CBA}" srcId="{77E5DEB1-B7A7-4FDC-A489-834AF23ADFA4}" destId="{56B589E9-1364-4F13-9F7A-C15B141EE5A1}" srcOrd="1" destOrd="0" parTransId="{63DA9313-32C2-4CFC-B464-D5FD6E72F99E}" sibTransId="{3EC09D14-06F5-4EE0-80D8-7613E7FA3606}"/>
    <dgm:cxn modelId="{2EA2235A-EB5D-4D05-B74E-511C99A73B7D}" type="presOf" srcId="{A51E48F5-FA59-42C7-BA63-BFE1E1523A2B}" destId="{3A187FBD-F297-4F17-A660-B95932053297}" srcOrd="0" destOrd="0" presId="urn:microsoft.com/office/officeart/2005/8/layout/hList6"/>
    <dgm:cxn modelId="{417F5E66-D623-4182-8504-6B1F07DC1087}" type="presOf" srcId="{77E5DEB1-B7A7-4FDC-A489-834AF23ADFA4}" destId="{3989E14C-ADC4-4395-B744-E088751A5CFB}"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512954D7-FA35-4D53-A8DA-71D9E8105F29}" type="presParOf" srcId="{3989E14C-ADC4-4395-B744-E088751A5CFB}" destId="{3A187FBD-F297-4F17-A660-B95932053297}" srcOrd="0" destOrd="0" presId="urn:microsoft.com/office/officeart/2005/8/layout/hList6"/>
    <dgm:cxn modelId="{F8509FA3-ECEE-4246-9522-0B7BF1B579EF}" type="presParOf" srcId="{3989E14C-ADC4-4395-B744-E088751A5CFB}" destId="{BDDD995F-CC6F-4281-B22A-93C84BD84E99}" srcOrd="1" destOrd="0" presId="urn:microsoft.com/office/officeart/2005/8/layout/hList6"/>
    <dgm:cxn modelId="{579724AA-80BA-4973-9DBC-6C5E9015F29C}" type="presParOf" srcId="{3989E14C-ADC4-4395-B744-E088751A5CFB}" destId="{D28BD820-0A58-4F55-A8B4-7F593271FC34}" srcOrd="2" destOrd="0" presId="urn:microsoft.com/office/officeart/2005/8/layout/hList6"/>
    <dgm:cxn modelId="{C69000A7-1AB1-4D7A-B2A4-5A660FBE7F32}" type="presParOf" srcId="{3989E14C-ADC4-4395-B744-E088751A5CFB}" destId="{66F1A76E-07B9-4588-9CA3-83B764C27F8A}" srcOrd="3" destOrd="0" presId="urn:microsoft.com/office/officeart/2005/8/layout/hList6"/>
    <dgm:cxn modelId="{A22FA784-41BB-4AF9-9F32-A6EB6B36823A}"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Visualization</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a:t>
          </a:r>
          <a:r>
            <a:rPr lang="en-US" sz="1600" dirty="0" smtClean="0"/>
            <a:t>visual variable</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a:t>
          </a:r>
          <a:r>
            <a:rPr lang="en-US" sz="1600" dirty="0" err="1" smtClean="0"/>
            <a:t>view.scale</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2AED64DC-1088-4508-91DE-4A0903B2DAEF}">
      <dgm:prSet custT="1"/>
      <dgm:spPr/>
      <dgm:t>
        <a:bodyPr/>
        <a:lstStyle/>
        <a:p>
          <a:r>
            <a:rPr lang="en-US" sz="1600" b="1" dirty="0" smtClean="0"/>
            <a:t>Popups</a:t>
          </a:r>
          <a:endParaRPr lang="en-GB" sz="1600" dirty="0"/>
        </a:p>
      </dgm:t>
    </dgm:pt>
    <dgm:pt modelId="{1E9C71B3-75F5-47E7-9915-0A22928F16B7}" type="parTrans" cxnId="{839BF64A-43FC-45C4-8970-6C7C3EEE9CA1}">
      <dgm:prSet/>
      <dgm:spPr/>
      <dgm:t>
        <a:bodyPr/>
        <a:lstStyle/>
        <a:p>
          <a:endParaRPr lang="en-GB"/>
        </a:p>
      </dgm:t>
    </dgm:pt>
    <dgm:pt modelId="{1C4CEFE0-996F-4418-9D81-31C69DBA9CBB}" type="sibTrans" cxnId="{839BF64A-43FC-45C4-8970-6C7C3EEE9CA1}">
      <dgm:prSet/>
      <dgm:spPr/>
      <dgm:t>
        <a:bodyPr/>
        <a:lstStyle/>
        <a:p>
          <a:endParaRPr lang="en-GB"/>
        </a:p>
      </dgm:t>
    </dgm:pt>
    <dgm:pt modelId="{F7CC8597-F60D-43AE-A2D8-0AF7CCD14322}">
      <dgm:prSet custT="1"/>
      <dgm:spPr/>
      <dgm:t>
        <a:bodyPr/>
        <a:lstStyle/>
        <a:p>
          <a:r>
            <a:rPr lang="en-US" sz="1600" b="1" dirty="0" smtClean="0"/>
            <a:t>Alias</a:t>
          </a:r>
          <a:endParaRPr lang="en-GB" sz="1600" dirty="0"/>
        </a:p>
      </dgm:t>
    </dgm:pt>
    <dgm:pt modelId="{02B60C24-8926-4651-B724-A3D1C385A88A}" type="parTrans" cxnId="{B03FBCBC-68D7-4FC5-8815-4EEEDFAC06FE}">
      <dgm:prSet/>
      <dgm:spPr/>
      <dgm:t>
        <a:bodyPr/>
        <a:lstStyle/>
        <a:p>
          <a:endParaRPr lang="en-GB"/>
        </a:p>
      </dgm:t>
    </dgm:pt>
    <dgm:pt modelId="{5FE98B89-7036-4EDF-89E9-8190476F2FBA}" type="sibTrans" cxnId="{B03FBCBC-68D7-4FC5-8815-4EEEDFAC06FE}">
      <dgm:prSet/>
      <dgm:spPr/>
      <dgm:t>
        <a:bodyPr/>
        <a:lstStyle/>
        <a:p>
          <a:endParaRPr lang="en-GB"/>
        </a:p>
      </dgm:t>
    </dgm:pt>
    <dgm:pt modelId="{22BD5786-E26A-4327-9F03-80FC6D1E8951}">
      <dgm:prSet custT="1"/>
      <dgm:spPr/>
      <dgm:t>
        <a:bodyPr/>
        <a:lstStyle/>
        <a:p>
          <a:r>
            <a:rPr lang="en-US" sz="1600" dirty="0" smtClean="0"/>
            <a:t>Use Expressions to </a:t>
          </a:r>
          <a:r>
            <a:rPr lang="en-GB" sz="1600" dirty="0" smtClean="0"/>
            <a:t>return values for display in the view's popup</a:t>
          </a:r>
          <a:endParaRPr lang="en-US" sz="1600" dirty="0"/>
        </a:p>
      </dgm:t>
    </dgm:pt>
    <dgm:pt modelId="{F3852BEB-59DE-4CE9-A69D-EF9561737E6F}" type="parTrans" cxnId="{B3516B96-CEFF-41E3-89F5-35191C83541B}">
      <dgm:prSet/>
      <dgm:spPr/>
      <dgm:t>
        <a:bodyPr/>
        <a:lstStyle/>
        <a:p>
          <a:endParaRPr lang="en-GB"/>
        </a:p>
      </dgm:t>
    </dgm:pt>
    <dgm:pt modelId="{09C33F6A-3457-43B8-8642-F47775B8F3FC}" type="sibTrans" cxnId="{B3516B96-CEFF-41E3-89F5-35191C83541B}">
      <dgm:prSet/>
      <dgm:spPr/>
      <dgm:t>
        <a:bodyPr/>
        <a:lstStyle/>
        <a:p>
          <a:endParaRPr lang="en-GB"/>
        </a:p>
      </dgm:t>
    </dgm:pt>
    <dgm:pt modelId="{50498463-CBD9-4A9E-B121-39B693EA2C23}">
      <dgm:prSet custT="1"/>
      <dgm:spPr/>
      <dgm:t>
        <a:bodyPr/>
        <a:lstStyle/>
        <a:p>
          <a:endParaRPr lang="en-US" sz="1600" dirty="0"/>
        </a:p>
      </dgm:t>
    </dgm:pt>
    <dgm:pt modelId="{1E178398-E9F9-4A97-97F3-AED5076DE6A8}" type="parTrans" cxnId="{90DB7BD6-BC74-4CBB-ACD4-A29A76744AAA}">
      <dgm:prSet/>
      <dgm:spPr/>
      <dgm:t>
        <a:bodyPr/>
        <a:lstStyle/>
        <a:p>
          <a:endParaRPr lang="en-GB"/>
        </a:p>
      </dgm:t>
    </dgm:pt>
    <dgm:pt modelId="{14D80BB3-69A5-4D78-94A2-078BCBF760BE}" type="sibTrans" cxnId="{90DB7BD6-BC74-4CBB-ACD4-A29A76744AAA}">
      <dgm:prSet/>
      <dgm:spPr/>
      <dgm:t>
        <a:bodyPr/>
        <a:lstStyle/>
        <a:p>
          <a:endParaRPr lang="en-GB"/>
        </a:p>
      </dgm:t>
    </dgm:pt>
    <dgm:pt modelId="{733F82BC-C28E-46AF-80A0-0653D7F6A843}">
      <dgm:prSet custT="1"/>
      <dgm:spPr/>
      <dgm:t>
        <a:bodyPr/>
        <a:lstStyle/>
        <a:p>
          <a:r>
            <a:rPr lang="en-US" sz="1600" dirty="0" smtClean="0"/>
            <a:t>Global Variables</a:t>
          </a:r>
          <a:endParaRPr lang="en-US" sz="1600" dirty="0"/>
        </a:p>
      </dgm:t>
    </dgm:pt>
    <dgm:pt modelId="{C6697FB3-B537-457B-ABDA-FE21D3167D30}" type="parTrans" cxnId="{8765E8EF-EAF0-4930-853B-89AC66FC3D2B}">
      <dgm:prSet/>
      <dgm:spPr/>
      <dgm:t>
        <a:bodyPr/>
        <a:lstStyle/>
        <a:p>
          <a:endParaRPr lang="en-GB"/>
        </a:p>
      </dgm:t>
    </dgm:pt>
    <dgm:pt modelId="{875291B6-C156-4063-A5F2-02EEF933905D}" type="sibTrans" cxnId="{8765E8EF-EAF0-4930-853B-89AC66FC3D2B}">
      <dgm:prSet/>
      <dgm:spPr/>
      <dgm:t>
        <a:bodyPr/>
        <a:lstStyle/>
        <a:p>
          <a:endParaRPr lang="en-GB"/>
        </a:p>
      </dgm:t>
    </dgm:pt>
    <dgm:pt modelId="{26F239C8-36E0-4E12-BC5B-6210B69BC742}">
      <dgm:prSet custT="1"/>
      <dgm:spPr/>
      <dgm:t>
        <a:bodyPr/>
        <a:lstStyle/>
        <a:p>
          <a:r>
            <a:rPr lang="en-US" sz="1600" dirty="0" smtClean="0"/>
            <a:t>$feature</a:t>
          </a:r>
          <a:endParaRPr lang="en-US" sz="1600" dirty="0"/>
        </a:p>
      </dgm:t>
    </dgm:pt>
    <dgm:pt modelId="{241F6769-E8B0-472E-A76C-1F9425D99FC2}" type="parTrans" cxnId="{D96DD89D-7FF7-4322-A4F5-E58C19AFA194}">
      <dgm:prSet/>
      <dgm:spPr/>
      <dgm:t>
        <a:bodyPr/>
        <a:lstStyle/>
        <a:p>
          <a:endParaRPr lang="en-GB"/>
        </a:p>
      </dgm:t>
    </dgm:pt>
    <dgm:pt modelId="{E7B0B958-16B1-4F1F-B982-C18E3BAEFED6}" type="sibTrans" cxnId="{D96DD89D-7FF7-4322-A4F5-E58C19AFA194}">
      <dgm:prSet/>
      <dgm:spPr/>
      <dgm:t>
        <a:bodyPr/>
        <a:lstStyle/>
        <a:p>
          <a:endParaRPr lang="en-GB"/>
        </a:p>
      </dgm:t>
    </dgm:pt>
    <dgm:pt modelId="{371620A2-3E6C-4AD0-9ECC-A290556322B3}">
      <dgm:prSet custT="1"/>
      <dgm:spPr/>
      <dgm:t>
        <a:bodyPr/>
        <a:lstStyle/>
        <a:p>
          <a:r>
            <a:rPr lang="en-US" sz="1600" dirty="0" smtClean="0"/>
            <a:t>Use Expressions to </a:t>
          </a:r>
          <a:r>
            <a:rPr lang="en-GB" sz="1600" dirty="0" smtClean="0"/>
            <a:t>evaluate a numeric value and return a string alias representing that value</a:t>
          </a:r>
          <a:endParaRPr lang="en-US" sz="1600" dirty="0"/>
        </a:p>
      </dgm:t>
    </dgm:pt>
    <dgm:pt modelId="{7463E0EF-17AD-4546-9BCB-7B26EDAE7998}" type="parTrans" cxnId="{E3C2B0DF-FD18-44DE-AF98-C92FCAD8D3BE}">
      <dgm:prSet/>
      <dgm:spPr/>
      <dgm:t>
        <a:bodyPr/>
        <a:lstStyle/>
        <a:p>
          <a:endParaRPr lang="en-GB"/>
        </a:p>
      </dgm:t>
    </dgm:pt>
    <dgm:pt modelId="{D821B83D-6FFF-4B9E-BDDB-364B987F6C11}" type="sibTrans" cxnId="{E3C2B0DF-FD18-44DE-AF98-C92FCAD8D3BE}">
      <dgm:prSet/>
      <dgm:spPr/>
      <dgm:t>
        <a:bodyPr/>
        <a:lstStyle/>
        <a:p>
          <a:endParaRPr lang="en-GB"/>
        </a:p>
      </dgm:t>
    </dgm:pt>
    <dgm:pt modelId="{E6CDDC7B-1788-48BC-9A47-D6865A7D692D}">
      <dgm:prSet custT="1"/>
      <dgm:spPr/>
      <dgm:t>
        <a:bodyPr/>
        <a:lstStyle/>
        <a:p>
          <a:endParaRPr lang="en-US" sz="1600" dirty="0"/>
        </a:p>
      </dgm:t>
    </dgm:pt>
    <dgm:pt modelId="{15BB38D4-C52E-4E62-8651-6F236F222107}" type="parTrans" cxnId="{0FBCFF0A-2FA5-420E-BA0B-FEA7CABE7E82}">
      <dgm:prSet/>
      <dgm:spPr/>
      <dgm:t>
        <a:bodyPr/>
        <a:lstStyle/>
        <a:p>
          <a:endParaRPr lang="en-GB"/>
        </a:p>
      </dgm:t>
    </dgm:pt>
    <dgm:pt modelId="{913F39E1-0BF4-4AAF-B425-AAEA9FACFBA0}" type="sibTrans" cxnId="{0FBCFF0A-2FA5-420E-BA0B-FEA7CABE7E82}">
      <dgm:prSet/>
      <dgm:spPr/>
      <dgm:t>
        <a:bodyPr/>
        <a:lstStyle/>
        <a:p>
          <a:endParaRPr lang="en-GB"/>
        </a:p>
      </dgm:t>
    </dgm:pt>
    <dgm:pt modelId="{69EBC852-64F6-41BC-862D-45EF09616D19}">
      <dgm:prSet custT="1"/>
      <dgm:spPr/>
      <dgm:t>
        <a:bodyPr/>
        <a:lstStyle/>
        <a:p>
          <a:r>
            <a:rPr lang="en-US" sz="1600" dirty="0" smtClean="0"/>
            <a:t>Global Variables</a:t>
          </a:r>
          <a:endParaRPr lang="en-US" sz="1600" dirty="0"/>
        </a:p>
      </dgm:t>
    </dgm:pt>
    <dgm:pt modelId="{7E27EC05-D694-48A7-9048-529F8BC4717E}" type="parTrans" cxnId="{6096FE3F-F00B-44D3-8029-76C3470BAC0A}">
      <dgm:prSet/>
      <dgm:spPr/>
      <dgm:t>
        <a:bodyPr/>
        <a:lstStyle/>
        <a:p>
          <a:endParaRPr lang="en-GB"/>
        </a:p>
      </dgm:t>
    </dgm:pt>
    <dgm:pt modelId="{93167253-BFEA-4433-ABD0-970A41D565D0}" type="sibTrans" cxnId="{6096FE3F-F00B-44D3-8029-76C3470BAC0A}">
      <dgm:prSet/>
      <dgm:spPr/>
      <dgm:t>
        <a:bodyPr/>
        <a:lstStyle/>
        <a:p>
          <a:endParaRPr lang="en-GB"/>
        </a:p>
      </dgm:t>
    </dgm:pt>
    <dgm:pt modelId="{77408C6D-B6CE-4FFE-92B9-FF9E9CEF5190}">
      <dgm:prSet custT="1"/>
      <dgm:spPr/>
      <dgm:t>
        <a:bodyPr/>
        <a:lstStyle/>
        <a:p>
          <a:r>
            <a:rPr lang="en-US" sz="1600" dirty="0" smtClean="0"/>
            <a:t>$value</a:t>
          </a:r>
          <a:endParaRPr lang="en-US" sz="1600" dirty="0"/>
        </a:p>
      </dgm:t>
    </dgm:pt>
    <dgm:pt modelId="{22A183F7-DFCC-4EAA-ACE3-C4DF6E004118}" type="parTrans" cxnId="{66E195F4-9886-4B4F-9BAA-108CB16096A5}">
      <dgm:prSet/>
      <dgm:spPr/>
      <dgm:t>
        <a:bodyPr/>
        <a:lstStyle/>
        <a:p>
          <a:endParaRPr lang="en-GB"/>
        </a:p>
      </dgm:t>
    </dgm:pt>
    <dgm:pt modelId="{08D5FC94-4E23-4660-8882-A32AFF585BAF}" type="sibTrans" cxnId="{66E195F4-9886-4B4F-9BAA-108CB16096A5}">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819B9628-7D34-45D2-82C4-408F4139FBD3}">
      <dgm:prSet phldrT="[Text]" custT="1"/>
      <dgm:spPr/>
      <dgm:t>
        <a:bodyPr/>
        <a:lstStyle/>
        <a:p>
          <a:r>
            <a:rPr lang="en-US" sz="1600" dirty="0" smtClean="0"/>
            <a:t>Global Variables</a:t>
          </a:r>
          <a:endParaRPr lang="en-US" sz="1600" dirty="0"/>
        </a:p>
      </dgm:t>
    </dgm:pt>
    <dgm:pt modelId="{B6DC1F13-6651-4BA9-85EB-DCC63CC8B591}" type="sibTrans" cxnId="{08C41C25-9CA6-418F-B587-4D62B641963B}">
      <dgm:prSet/>
      <dgm:spPr/>
      <dgm:t>
        <a:bodyPr/>
        <a:lstStyle/>
        <a:p>
          <a:endParaRPr lang="en-GB"/>
        </a:p>
      </dgm:t>
    </dgm:pt>
    <dgm:pt modelId="{89A8ECF4-21A9-45E7-9014-D4D682DAEEA2}" type="parTrans" cxnId="{08C41C25-9CA6-418F-B587-4D62B641963B}">
      <dgm:prSet/>
      <dgm:spPr/>
      <dgm:t>
        <a:bodyPr/>
        <a:lstStyle/>
        <a:p>
          <a:endParaRPr lang="en-GB"/>
        </a:p>
      </dgm:t>
    </dgm:pt>
    <dgm:pt modelId="{409286F3-F133-4780-988F-247AEADD4826}" type="sibTrans" cxnId="{E76D1FF3-6330-44E2-A421-1AC4FA266E70}">
      <dgm:prSet/>
      <dgm:spPr/>
      <dgm:t>
        <a:bodyPr/>
        <a:lstStyle/>
        <a:p>
          <a:endParaRPr lang="en-GB"/>
        </a:p>
      </dgm:t>
    </dgm:pt>
    <dgm:pt modelId="{A843B361-637C-4260-8E52-1F2720A974E6}" type="parTrans" cxnId="{E76D1FF3-6330-44E2-A421-1AC4FA266E70}">
      <dgm:prSet/>
      <dgm:spPr/>
      <dgm:t>
        <a:bodyPr/>
        <a:lstStyle/>
        <a:p>
          <a:endParaRPr lang="en-GB"/>
        </a:p>
      </dgm:t>
    </dgm:pt>
    <dgm:pt modelId="{0131197B-C143-4F42-B244-25AA23538111}">
      <dgm:prSet phldrT="[Text]" custT="1"/>
      <dgm:spPr/>
      <dgm:t>
        <a:bodyPr/>
        <a:lstStyle/>
        <a:p>
          <a:endParaRPr lang="en-US" sz="1600" dirty="0"/>
        </a:p>
      </dgm:t>
    </dgm:pt>
    <dgm:pt modelId="{3B7A5B25-8D6A-4F32-9A20-7E4B9BBDB70E}" type="sibTrans" cxnId="{D2A8EBEE-B62D-41A6-AD1E-D6056D4645E6}">
      <dgm:prSet/>
      <dgm:spPr/>
      <dgm:t>
        <a:bodyPr/>
        <a:lstStyle/>
        <a:p>
          <a:endParaRPr lang="en-GB"/>
        </a:p>
      </dgm:t>
    </dgm:pt>
    <dgm:pt modelId="{22F4E816-6849-44D7-864A-B2671BB174FF}" type="parTrans" cxnId="{D2A8EBEE-B62D-41A6-AD1E-D6056D4645E6}">
      <dgm:prSet/>
      <dgm:spPr/>
      <dgm:t>
        <a:bodyPr/>
        <a:lstStyle/>
        <a:p>
          <a:endParaRPr lang="en-GB"/>
        </a:p>
      </dgm:t>
    </dgm:pt>
    <dgm:pt modelId="{703E8861-9F23-4D6C-BCE5-4BC98E5B3FD9}">
      <dgm:prSet phldrT="[Text]"/>
      <dgm:spPr/>
      <dgm:t>
        <a:bodyPr/>
        <a:lstStyle/>
        <a:p>
          <a:r>
            <a:rPr lang="en-US" sz="1600" dirty="0" smtClean="0"/>
            <a:t>Use Expressions to provide values required for different types of </a:t>
          </a:r>
          <a:r>
            <a:rPr lang="en-US" sz="1600" dirty="0" smtClean="0"/>
            <a:t>label format and order</a:t>
          </a:r>
          <a:endParaRPr lang="en-US" sz="1600" dirty="0"/>
        </a:p>
      </dgm:t>
    </dgm:pt>
    <dgm:pt modelId="{7945F903-125B-4C60-8B0B-90B836FC80F1}" type="sibTrans" cxnId="{F3F92C8C-8A04-4F15-BB95-B36213886EBC}">
      <dgm:prSet/>
      <dgm:spPr/>
      <dgm:t>
        <a:bodyPr/>
        <a:lstStyle/>
        <a:p>
          <a:endParaRPr lang="en-GB"/>
        </a:p>
      </dgm:t>
    </dgm:pt>
    <dgm:pt modelId="{AABE4CC6-E9B3-4888-82BB-D61F2EB91F01}" type="parTrans" cxnId="{F3F92C8C-8A04-4F15-BB95-B36213886EBC}">
      <dgm:prSet/>
      <dgm:spPr/>
      <dgm:t>
        <a:bodyPr/>
        <a:lstStyle/>
        <a:p>
          <a:endParaRPr lang="en-GB"/>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5">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5">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5" custLinFactX="251633" custLinFactNeighborX="300000" custLinFactNeighborY="0">
        <dgm:presLayoutVars>
          <dgm:bulletEnabled val="1"/>
        </dgm:presLayoutVars>
      </dgm:prSet>
      <dgm:spPr/>
      <dgm:t>
        <a:bodyPr/>
        <a:lstStyle/>
        <a:p>
          <a:endParaRPr lang="en-GB"/>
        </a:p>
      </dgm:t>
    </dgm:pt>
    <dgm:pt modelId="{B410A178-C193-4C70-B7EA-DE96395B8E0C}" type="pres">
      <dgm:prSet presAssocID="{CEE337A6-703F-40FB-94EB-01F2CA6715FD}" presName="sibTrans" presStyleCnt="0"/>
      <dgm:spPr/>
    </dgm:pt>
    <dgm:pt modelId="{B2D667DA-CF2F-43F4-995F-3F3159314EC4}" type="pres">
      <dgm:prSet presAssocID="{2AED64DC-1088-4508-91DE-4A0903B2DAEF}" presName="node" presStyleLbl="node1" presStyleIdx="3" presStyleCnt="5" custLinFactX="-100000" custLinFactNeighborX="-108681">
        <dgm:presLayoutVars>
          <dgm:bulletEnabled val="1"/>
        </dgm:presLayoutVars>
      </dgm:prSet>
      <dgm:spPr/>
      <dgm:t>
        <a:bodyPr/>
        <a:lstStyle/>
        <a:p>
          <a:endParaRPr lang="en-GB"/>
        </a:p>
      </dgm:t>
    </dgm:pt>
    <dgm:pt modelId="{D8511993-E129-4C2C-A6FD-A237956A6CBF}" type="pres">
      <dgm:prSet presAssocID="{1C4CEFE0-996F-4418-9D81-31C69DBA9CBB}" presName="sibTrans" presStyleCnt="0"/>
      <dgm:spPr/>
    </dgm:pt>
    <dgm:pt modelId="{29FAF8A0-F5D9-476C-844A-28D3004CA21F}" type="pres">
      <dgm:prSet presAssocID="{F7CC8597-F60D-43AE-A2D8-0AF7CCD14322}" presName="node" presStyleLbl="node1" presStyleIdx="4" presStyleCnt="5" custLinFactX="-100000" custLinFactNeighborX="-105570">
        <dgm:presLayoutVars>
          <dgm:bulletEnabled val="1"/>
        </dgm:presLayoutVars>
      </dgm:prSet>
      <dgm:spPr/>
      <dgm:t>
        <a:bodyPr/>
        <a:lstStyle/>
        <a:p>
          <a:endParaRPr lang="en-GB"/>
        </a:p>
      </dgm:t>
    </dgm:pt>
  </dgm:ptLst>
  <dgm:cxnLst>
    <dgm:cxn modelId="{7A30E33E-1F05-4F8B-8A81-4B0FCF15B7DE}" type="presOf" srcId="{77E5DEB1-B7A7-4FDC-A489-834AF23ADFA4}" destId="{3989E14C-ADC4-4395-B744-E088751A5CFB}" srcOrd="0" destOrd="0" presId="urn:microsoft.com/office/officeart/2005/8/layout/hList6"/>
    <dgm:cxn modelId="{EFF5BA3D-515B-4909-B789-10BA426CAE05}" srcId="{A51E48F5-FA59-42C7-BA63-BFE1E1523A2B}" destId="{FC9142D5-CA5C-4E18-8DE7-24CD53506FF1}" srcOrd="2" destOrd="0" parTransId="{C8C31DF0-9D8F-42B9-A9F4-B09752AEE0F8}" sibTransId="{40BD5FBD-5FA0-470C-B281-8D8BA53173CF}"/>
    <dgm:cxn modelId="{155E6580-AA8E-458D-99D4-F793B049BE73}" type="presOf" srcId="{733F82BC-C28E-46AF-80A0-0653D7F6A843}" destId="{B2D667DA-CF2F-43F4-995F-3F3159314EC4}" srcOrd="0" destOrd="3" presId="urn:microsoft.com/office/officeart/2005/8/layout/hList6"/>
    <dgm:cxn modelId="{94284CF8-03CC-48DE-9CC3-C2FDF45D8B5D}" type="presOf" srcId="{371620A2-3E6C-4AD0-9ECC-A290556322B3}" destId="{29FAF8A0-F5D9-476C-844A-28D3004CA21F}" srcOrd="0" destOrd="1" presId="urn:microsoft.com/office/officeart/2005/8/layout/hList6"/>
    <dgm:cxn modelId="{89DC5AF2-3F98-4C86-87E6-6FBE222D7493}" type="presOf" srcId="{A51E48F5-FA59-42C7-BA63-BFE1E1523A2B}" destId="{3A187FBD-F297-4F17-A660-B95932053297}" srcOrd="0" destOrd="0" presId="urn:microsoft.com/office/officeart/2005/8/layout/hList6"/>
    <dgm:cxn modelId="{DFCD1E52-258A-4158-9BEF-A15B52FCBCDB}" type="presOf" srcId="{77408C6D-B6CE-4FFE-92B9-FF9E9CEF5190}" destId="{29FAF8A0-F5D9-476C-844A-28D3004CA21F}" srcOrd="0" destOrd="4" presId="urn:microsoft.com/office/officeart/2005/8/layout/hList6"/>
    <dgm:cxn modelId="{D21325F3-6D16-4432-8CE8-27F565B568FA}" type="presOf" srcId="{703E8861-9F23-4D6C-BCE5-4BC98E5B3FD9}" destId="{D28BD820-0A58-4F55-A8B4-7F593271FC34}" srcOrd="0" destOrd="1" presId="urn:microsoft.com/office/officeart/2005/8/layout/hList6"/>
    <dgm:cxn modelId="{B42750D9-5984-4B42-AF96-8429DBF8AEB5}" type="presOf" srcId="{F7CC8597-F60D-43AE-A2D8-0AF7CCD14322}" destId="{29FAF8A0-F5D9-476C-844A-28D3004CA21F}" srcOrd="0" destOrd="0" presId="urn:microsoft.com/office/officeart/2005/8/layout/hList6"/>
    <dgm:cxn modelId="{1C10EA48-97EB-4824-B11D-BE1D794CBCE5}" type="presOf" srcId="{1233F91E-EA75-479B-853C-C9436F916126}" destId="{4328E184-6E2A-46D8-9F2A-0E624F1C6DDC}"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F3F00691-BD0F-4C20-B86D-4F9A8FB97089}" srcId="{FC9142D5-CA5C-4E18-8DE7-24CD53506FF1}" destId="{96FFC1EF-6CC8-412C-970F-EB445DCA8479}" srcOrd="1" destOrd="0" parTransId="{0F14D642-AD60-45B8-A3AF-C542133946A4}" sibTransId="{14D33CC1-C43A-4642-8616-8A6479665C01}"/>
    <dgm:cxn modelId="{D2A8EBEE-B62D-41A6-AD1E-D6056D4645E6}" srcId="{56B589E9-1364-4F13-9F7A-C15B141EE5A1}" destId="{0131197B-C143-4F42-B244-25AA23538111}" srcOrd="1" destOrd="0" parTransId="{22F4E816-6849-44D7-864A-B2671BB174FF}" sibTransId="{3B7A5B25-8D6A-4F32-9A20-7E4B9BBDB70E}"/>
    <dgm:cxn modelId="{1CED5BA6-F40E-4DB4-90C4-164E867A5425}" srcId="{77E5DEB1-B7A7-4FDC-A489-834AF23ADFA4}" destId="{A51E48F5-FA59-42C7-BA63-BFE1E1523A2B}" srcOrd="0" destOrd="0" parTransId="{76980F00-2954-4B1B-9F2C-6621C0A1BB6E}" sibTransId="{D51635B5-0B76-48D0-828D-592BFC05A8FC}"/>
    <dgm:cxn modelId="{E3C2B0DF-FD18-44DE-AF98-C92FCAD8D3BE}" srcId="{F7CC8597-F60D-43AE-A2D8-0AF7CCD14322}" destId="{371620A2-3E6C-4AD0-9ECC-A290556322B3}" srcOrd="0" destOrd="0" parTransId="{7463E0EF-17AD-4546-9BCB-7B26EDAE7998}" sibTransId="{D821B83D-6FFF-4B9E-BDDB-364B987F6C11}"/>
    <dgm:cxn modelId="{22382A80-521C-41DB-ACCE-91BDE732E55A}" type="presOf" srcId="{22BD5786-E26A-4327-9F03-80FC6D1E8951}" destId="{B2D667DA-CF2F-43F4-995F-3F3159314EC4}" srcOrd="0" destOrd="1"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90DB7BD6-BC74-4CBB-ACD4-A29A76744AAA}" srcId="{2AED64DC-1088-4508-91DE-4A0903B2DAEF}" destId="{50498463-CBD9-4A9E-B121-39B693EA2C23}" srcOrd="1" destOrd="0" parTransId="{1E178398-E9F9-4A97-97F3-AED5076DE6A8}" sibTransId="{14D80BB3-69A5-4D78-94A2-078BCBF760BE}"/>
    <dgm:cxn modelId="{8765E8EF-EAF0-4930-853B-89AC66FC3D2B}" srcId="{2AED64DC-1088-4508-91DE-4A0903B2DAEF}" destId="{733F82BC-C28E-46AF-80A0-0653D7F6A843}" srcOrd="2" destOrd="0" parTransId="{C6697FB3-B537-457B-ABDA-FE21D3167D30}" sibTransId="{875291B6-C156-4063-A5F2-02EEF933905D}"/>
    <dgm:cxn modelId="{2B74A0F9-3ED9-49A7-8CB1-9B2261D8A70A}" srcId="{A51E48F5-FA59-42C7-BA63-BFE1E1523A2B}" destId="{BD3F234F-ADD5-4885-9777-27A21CE3D096}" srcOrd="1" destOrd="0" parTransId="{64833FAB-F316-45F4-BA78-96B5919D3977}" sibTransId="{58470394-25EB-4761-BD23-274CE7411229}"/>
    <dgm:cxn modelId="{F2D68E7B-0CFB-4812-A1D0-FA7D54898FEB}" type="presOf" srcId="{2AED64DC-1088-4508-91DE-4A0903B2DAEF}" destId="{B2D667DA-CF2F-43F4-995F-3F3159314EC4}" srcOrd="0" destOrd="0" presId="urn:microsoft.com/office/officeart/2005/8/layout/hList6"/>
    <dgm:cxn modelId="{F687E051-C7BC-48DB-8910-B3FA6FE124E5}" type="presOf" srcId="{69EBC852-64F6-41BC-862D-45EF09616D19}" destId="{29FAF8A0-F5D9-476C-844A-28D3004CA21F}" srcOrd="0" destOrd="3" presId="urn:microsoft.com/office/officeart/2005/8/layout/hList6"/>
    <dgm:cxn modelId="{0D1E9E40-F348-4A43-BC0E-FD945DC7577C}" type="presOf" srcId="{26F239C8-36E0-4E12-BC5B-6210B69BC742}" destId="{B2D667DA-CF2F-43F4-995F-3F3159314EC4}" srcOrd="0" destOrd="4" presId="urn:microsoft.com/office/officeart/2005/8/layout/hList6"/>
    <dgm:cxn modelId="{6096FE3F-F00B-44D3-8029-76C3470BAC0A}" srcId="{F7CC8597-F60D-43AE-A2D8-0AF7CCD14322}" destId="{69EBC852-64F6-41BC-862D-45EF09616D19}" srcOrd="2" destOrd="0" parTransId="{7E27EC05-D694-48A7-9048-529F8BC4717E}" sibTransId="{93167253-BFEA-4433-ABD0-970A41D565D0}"/>
    <dgm:cxn modelId="{BFE1DBA6-D4D1-4365-8E0F-1784A03BBF21}" type="presOf" srcId="{BD3F234F-ADD5-4885-9777-27A21CE3D096}" destId="{3A187FBD-F297-4F17-A660-B95932053297}" srcOrd="0" destOrd="2" presId="urn:microsoft.com/office/officeart/2005/8/layout/hList6"/>
    <dgm:cxn modelId="{E76D1FF3-6330-44E2-A421-1AC4FA266E70}" srcId="{819B9628-7D34-45D2-82C4-408F4139FBD3}" destId="{872AD12A-2022-4F90-9EAA-A7DB37DD8415}" srcOrd="0" destOrd="0" parTransId="{A843B361-637C-4260-8E52-1F2720A974E6}" sibTransId="{409286F3-F133-4780-988F-247AEADD4826}"/>
    <dgm:cxn modelId="{66E195F4-9886-4B4F-9BAA-108CB16096A5}" srcId="{69EBC852-64F6-41BC-862D-45EF09616D19}" destId="{77408C6D-B6CE-4FFE-92B9-FF9E9CEF5190}" srcOrd="0" destOrd="0" parTransId="{22A183F7-DFCC-4EAA-ACE3-C4DF6E004118}" sibTransId="{08D5FC94-4E23-4660-8882-A32AFF585BAF}"/>
    <dgm:cxn modelId="{AA53F347-01CD-4AE6-99B7-70CFD194435C}" type="presOf" srcId="{FC9142D5-CA5C-4E18-8DE7-24CD53506FF1}" destId="{3A187FBD-F297-4F17-A660-B95932053297}" srcOrd="0" destOrd="3" presId="urn:microsoft.com/office/officeart/2005/8/layout/hList6"/>
    <dgm:cxn modelId="{B3516B96-CEFF-41E3-89F5-35191C83541B}" srcId="{2AED64DC-1088-4508-91DE-4A0903B2DAEF}" destId="{22BD5786-E26A-4327-9F03-80FC6D1E8951}" srcOrd="0" destOrd="0" parTransId="{F3852BEB-59DE-4CE9-A69D-EF9561737E6F}" sibTransId="{09C33F6A-3457-43B8-8642-F47775B8F3FC}"/>
    <dgm:cxn modelId="{839BF64A-43FC-45C4-8970-6C7C3EEE9CA1}" srcId="{77E5DEB1-B7A7-4FDC-A489-834AF23ADFA4}" destId="{2AED64DC-1088-4508-91DE-4A0903B2DAEF}" srcOrd="3" destOrd="0" parTransId="{1E9C71B3-75F5-47E7-9915-0A22928F16B7}" sibTransId="{1C4CEFE0-996F-4418-9D81-31C69DBA9CBB}"/>
    <dgm:cxn modelId="{A3BB12BB-258A-4F66-BC9D-D399B2FBC77D}" type="presOf" srcId="{3F3C548E-6851-46DE-AA9C-A1AA9548673C}" destId="{3A187FBD-F297-4F17-A660-B95932053297}" srcOrd="0" destOrd="1"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F3F92C8C-8A04-4F15-BB95-B36213886EBC}" srcId="{56B589E9-1364-4F13-9F7A-C15B141EE5A1}" destId="{703E8861-9F23-4D6C-BCE5-4BC98E5B3FD9}" srcOrd="0" destOrd="0" parTransId="{AABE4CC6-E9B3-4888-82BB-D61F2EB91F01}" sibTransId="{7945F903-125B-4C60-8B0B-90B836FC80F1}"/>
    <dgm:cxn modelId="{572F212E-7BE3-4900-8BEE-E82D1C68ADB8}" type="presOf" srcId="{96FFC1EF-6CC8-412C-970F-EB445DCA8479}" destId="{3A187FBD-F297-4F17-A660-B95932053297}" srcOrd="0" destOrd="5" presId="urn:microsoft.com/office/officeart/2005/8/layout/hList6"/>
    <dgm:cxn modelId="{2E743433-D09F-42CD-B51C-64A85FD16185}" type="presOf" srcId="{819B9628-7D34-45D2-82C4-408F4139FBD3}" destId="{D28BD820-0A58-4F55-A8B4-7F593271FC34}" srcOrd="0" destOrd="3"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5D1E3681-6F50-4B94-8F29-D2C71ABDF8C3}" srcId="{FC9142D5-CA5C-4E18-8DE7-24CD53506FF1}" destId="{4EBC64DC-AF9E-4655-8796-AFD2B2E05BCF}" srcOrd="0" destOrd="0" parTransId="{DBA50612-0A4E-4E43-9AD8-BA5868772773}" sibTransId="{B752F1F0-78AE-4C35-BC97-D737819A2076}"/>
    <dgm:cxn modelId="{3CBF91CC-C26C-4BE0-B1EE-F48C761E2116}" type="presOf" srcId="{50498463-CBD9-4A9E-B121-39B693EA2C23}" destId="{B2D667DA-CF2F-43F4-995F-3F3159314EC4}" srcOrd="0" destOrd="2" presId="urn:microsoft.com/office/officeart/2005/8/layout/hList6"/>
    <dgm:cxn modelId="{0FBCFF0A-2FA5-420E-BA0B-FEA7CABE7E82}" srcId="{F7CC8597-F60D-43AE-A2D8-0AF7CCD14322}" destId="{E6CDDC7B-1788-48BC-9A47-D6865A7D692D}" srcOrd="1" destOrd="0" parTransId="{15BB38D4-C52E-4E62-8651-6F236F222107}" sibTransId="{913F39E1-0BF4-4AAF-B425-AAEA9FACFBA0}"/>
    <dgm:cxn modelId="{B1B18CD0-00F5-4066-B642-C87C06B69F93}" type="presOf" srcId="{4EBC64DC-AF9E-4655-8796-AFD2B2E05BCF}" destId="{3A187FBD-F297-4F17-A660-B95932053297}" srcOrd="0" destOrd="4" presId="urn:microsoft.com/office/officeart/2005/8/layout/hList6"/>
    <dgm:cxn modelId="{9A8C4B2E-F896-4CAF-BE64-655CF616C0D0}" type="presOf" srcId="{872AD12A-2022-4F90-9EAA-A7DB37DD8415}" destId="{D28BD820-0A58-4F55-A8B4-7F593271FC34}" srcOrd="0" destOrd="4" presId="urn:microsoft.com/office/officeart/2005/8/layout/hList6"/>
    <dgm:cxn modelId="{A4047AC7-7F70-403D-8B23-FBDFDEBC713B}" type="presOf" srcId="{E6CDDC7B-1788-48BC-9A47-D6865A7D692D}" destId="{29FAF8A0-F5D9-476C-844A-28D3004CA21F}" srcOrd="0" destOrd="2" presId="urn:microsoft.com/office/officeart/2005/8/layout/hList6"/>
    <dgm:cxn modelId="{81D1453C-05FA-4370-A6A4-8773F781BD40}" type="presOf" srcId="{0131197B-C143-4F42-B244-25AA23538111}" destId="{D28BD820-0A58-4F55-A8B4-7F593271FC34}" srcOrd="0" destOrd="2" presId="urn:microsoft.com/office/officeart/2005/8/layout/hList6"/>
    <dgm:cxn modelId="{D96DD89D-7FF7-4322-A4F5-E58C19AFA194}" srcId="{733F82BC-C28E-46AF-80A0-0653D7F6A843}" destId="{26F239C8-36E0-4E12-BC5B-6210B69BC742}" srcOrd="0" destOrd="0" parTransId="{241F6769-E8B0-472E-A76C-1F9425D99FC2}" sibTransId="{E7B0B958-16B1-4F1F-B982-C18E3BAEFED6}"/>
    <dgm:cxn modelId="{0F5FE162-97C2-48E9-BB21-FC382B32E2C8}" type="presOf" srcId="{56B589E9-1364-4F13-9F7A-C15B141EE5A1}" destId="{D28BD820-0A58-4F55-A8B4-7F593271FC34}" srcOrd="0" destOrd="0" presId="urn:microsoft.com/office/officeart/2005/8/layout/hList6"/>
    <dgm:cxn modelId="{B03FBCBC-68D7-4FC5-8815-4EEEDFAC06FE}" srcId="{77E5DEB1-B7A7-4FDC-A489-834AF23ADFA4}" destId="{F7CC8597-F60D-43AE-A2D8-0AF7CCD14322}" srcOrd="4" destOrd="0" parTransId="{02B60C24-8926-4651-B724-A3D1C385A88A}" sibTransId="{5FE98B89-7036-4EDF-89E9-8190476F2FBA}"/>
    <dgm:cxn modelId="{DBAE1DD2-4BAC-4470-A4ED-E6770670C935}" type="presParOf" srcId="{3989E14C-ADC4-4395-B744-E088751A5CFB}" destId="{3A187FBD-F297-4F17-A660-B95932053297}" srcOrd="0" destOrd="0" presId="urn:microsoft.com/office/officeart/2005/8/layout/hList6"/>
    <dgm:cxn modelId="{206AA134-1695-4369-8F0D-A894AAA5B806}" type="presParOf" srcId="{3989E14C-ADC4-4395-B744-E088751A5CFB}" destId="{BDDD995F-CC6F-4281-B22A-93C84BD84E99}" srcOrd="1" destOrd="0" presId="urn:microsoft.com/office/officeart/2005/8/layout/hList6"/>
    <dgm:cxn modelId="{F9F650D3-71C6-47A9-B248-CCFA19016697}" type="presParOf" srcId="{3989E14C-ADC4-4395-B744-E088751A5CFB}" destId="{D28BD820-0A58-4F55-A8B4-7F593271FC34}" srcOrd="2" destOrd="0" presId="urn:microsoft.com/office/officeart/2005/8/layout/hList6"/>
    <dgm:cxn modelId="{C493FBC4-8CA6-48A8-814B-CCBF05376FD1}" type="presParOf" srcId="{3989E14C-ADC4-4395-B744-E088751A5CFB}" destId="{66F1A76E-07B9-4588-9CA3-83B764C27F8A}" srcOrd="3" destOrd="0" presId="urn:microsoft.com/office/officeart/2005/8/layout/hList6"/>
    <dgm:cxn modelId="{40BB7A80-55EF-4DB4-8956-D96C030682ED}" type="presParOf" srcId="{3989E14C-ADC4-4395-B744-E088751A5CFB}" destId="{4328E184-6E2A-46D8-9F2A-0E624F1C6DDC}" srcOrd="4" destOrd="0" presId="urn:microsoft.com/office/officeart/2005/8/layout/hList6"/>
    <dgm:cxn modelId="{56766A8A-2897-44A6-977B-53AF5F592B25}" type="presParOf" srcId="{3989E14C-ADC4-4395-B744-E088751A5CFB}" destId="{B410A178-C193-4C70-B7EA-DE96395B8E0C}" srcOrd="5" destOrd="0" presId="urn:microsoft.com/office/officeart/2005/8/layout/hList6"/>
    <dgm:cxn modelId="{23308FEA-1594-4DAA-870C-F4DD6663A0DE}" type="presParOf" srcId="{3989E14C-ADC4-4395-B744-E088751A5CFB}" destId="{B2D667DA-CF2F-43F4-995F-3F3159314EC4}" srcOrd="6" destOrd="0" presId="urn:microsoft.com/office/officeart/2005/8/layout/hList6"/>
    <dgm:cxn modelId="{38128AB6-E1AE-4665-B314-32AE761EBC6F}" type="presParOf" srcId="{3989E14C-ADC4-4395-B744-E088751A5CFB}" destId="{D8511993-E129-4C2C-A6FD-A237956A6CBF}" srcOrd="7" destOrd="0" presId="urn:microsoft.com/office/officeart/2005/8/layout/hList6"/>
    <dgm:cxn modelId="{DE0127A5-C7B0-4F97-A54F-62CA68F7C9F7}" type="presParOf" srcId="{3989E14C-ADC4-4395-B744-E088751A5CFB}" destId="{29FAF8A0-F5D9-476C-844A-28D3004CA21F}" srcOrd="8"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883248" y="889595"/>
          <a:ext cx="4006220" cy="2227029"/>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Visualization</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a:t>
          </a:r>
          <a:r>
            <a:rPr lang="en-US" sz="1600" kern="1200" dirty="0" smtClean="0"/>
            <a:t>visual variable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a:t>
          </a:r>
          <a:r>
            <a:rPr lang="en-US" sz="1600" kern="1200" dirty="0" err="1" smtClean="0"/>
            <a:t>view.scale</a:t>
          </a:r>
          <a:endParaRPr lang="en-US" sz="1600" kern="1200" dirty="0"/>
        </a:p>
      </dsp:txBody>
      <dsp:txXfrm rot="5400000">
        <a:off x="6347" y="801244"/>
        <a:ext cx="2227029" cy="2403732"/>
      </dsp:txXfrm>
    </dsp:sp>
    <dsp:sp modelId="{D28BD820-0A58-4F55-A8B4-7F593271FC34}">
      <dsp:nvSpPr>
        <dsp:cNvPr id="0" name=""/>
        <dsp:cNvSpPr/>
      </dsp:nvSpPr>
      <dsp:spPr>
        <a:xfrm rot="16200000">
          <a:off x="1510807" y="889595"/>
          <a:ext cx="4006220" cy="2227029"/>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a:t>
          </a:r>
          <a:r>
            <a:rPr lang="en-US" sz="1600" kern="1200" dirty="0" smtClean="0"/>
            <a:t>label format and order</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2400402" y="801244"/>
        <a:ext cx="2227029" cy="2403732"/>
      </dsp:txXfrm>
    </dsp:sp>
    <dsp:sp modelId="{4328E184-6E2A-46D8-9F2A-0E624F1C6DDC}">
      <dsp:nvSpPr>
        <dsp:cNvPr id="0" name=""/>
        <dsp:cNvSpPr/>
      </dsp:nvSpPr>
      <dsp:spPr>
        <a:xfrm rot="16200000">
          <a:off x="8699323" y="889595"/>
          <a:ext cx="4006220" cy="2227029"/>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9588918" y="801244"/>
        <a:ext cx="2227029" cy="2403732"/>
      </dsp:txXfrm>
    </dsp:sp>
    <dsp:sp modelId="{B2D667DA-CF2F-43F4-995F-3F3159314EC4}">
      <dsp:nvSpPr>
        <dsp:cNvPr id="0" name=""/>
        <dsp:cNvSpPr/>
      </dsp:nvSpPr>
      <dsp:spPr>
        <a:xfrm rot="16200000">
          <a:off x="3890364" y="889595"/>
          <a:ext cx="4006220" cy="2227029"/>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Popups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return values for display in the view's popup</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4779959" y="801244"/>
        <a:ext cx="2227029" cy="2403732"/>
      </dsp:txXfrm>
    </dsp:sp>
    <dsp:sp modelId="{29FAF8A0-F5D9-476C-844A-28D3004CA21F}">
      <dsp:nvSpPr>
        <dsp:cNvPr id="0" name=""/>
        <dsp:cNvSpPr/>
      </dsp:nvSpPr>
      <dsp:spPr>
        <a:xfrm rot="16200000">
          <a:off x="6289617" y="889595"/>
          <a:ext cx="4006220" cy="2227029"/>
        </a:xfrm>
        <a:prstGeom prst="flowChartManualOperati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Alias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evaluate a numeric value and return a string alias representing that value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$value</a:t>
          </a:r>
          <a:endParaRPr lang="en-US" sz="1600" kern="1200" dirty="0"/>
        </a:p>
      </dsp:txBody>
      <dsp:txXfrm rot="5400000">
        <a:off x="7179212" y="801244"/>
        <a:ext cx="2227029" cy="2403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9225749" y="960761"/>
          <a:ext cx="1425839" cy="142540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927418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9463740" y="1198370"/>
        <a:ext cx="949857" cy="950184"/>
      </dsp:txXfrm>
    </dsp:sp>
    <dsp:sp modelId="{04539773-3B5D-4D17-9B4A-89B1D757ACB2}">
      <dsp:nvSpPr>
        <dsp:cNvPr id="0" name=""/>
        <dsp:cNvSpPr/>
      </dsp:nvSpPr>
      <dsp:spPr>
        <a:xfrm rot="2700000">
          <a:off x="7753232"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7800963" y="1008283"/>
          <a:ext cx="1330010" cy="1330358"/>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Compiled Arcade Script Executed</a:t>
          </a:r>
          <a:endParaRPr lang="en-US" sz="1200" kern="1200" dirty="0"/>
        </a:p>
      </dsp:txBody>
      <dsp:txXfrm>
        <a:off x="7990513" y="1198370"/>
        <a:ext cx="949857" cy="950184"/>
      </dsp:txXfrm>
    </dsp:sp>
    <dsp:sp modelId="{C49640F4-7122-4FF3-9D2F-E2356556C253}">
      <dsp:nvSpPr>
        <dsp:cNvPr id="0" name=""/>
        <dsp:cNvSpPr/>
      </dsp:nvSpPr>
      <dsp:spPr>
        <a:xfrm rot="2700000">
          <a:off x="6281058" y="960601"/>
          <a:ext cx="1425472" cy="1425472"/>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6327736" y="1008283"/>
          <a:ext cx="1330010" cy="1330358"/>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6518339" y="1198370"/>
        <a:ext cx="949857" cy="950184"/>
      </dsp:txXfrm>
    </dsp:sp>
    <dsp:sp modelId="{72C45015-E728-40D1-BB4B-B5A07332B21A}">
      <dsp:nvSpPr>
        <dsp:cNvPr id="0" name=""/>
        <dsp:cNvSpPr/>
      </dsp:nvSpPr>
      <dsp:spPr>
        <a:xfrm rot="2700000">
          <a:off x="4807832" y="960601"/>
          <a:ext cx="1425472" cy="1425472"/>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4855563" y="1008283"/>
          <a:ext cx="1330010" cy="1330358"/>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5045113" y="1198370"/>
        <a:ext cx="949857" cy="950184"/>
      </dsp:txXfrm>
    </dsp:sp>
    <dsp:sp modelId="{87323ACF-7A13-431C-B303-5B9AD080F534}">
      <dsp:nvSpPr>
        <dsp:cNvPr id="0" name=""/>
        <dsp:cNvSpPr/>
      </dsp:nvSpPr>
      <dsp:spPr>
        <a:xfrm rot="2700000">
          <a:off x="3334605" y="960601"/>
          <a:ext cx="1425472" cy="1425472"/>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C56E2D-E7AB-4B71-9B24-0FB78B5C66E5}">
      <dsp:nvSpPr>
        <dsp:cNvPr id="0" name=""/>
        <dsp:cNvSpPr/>
      </dsp:nvSpPr>
      <dsp:spPr>
        <a:xfrm>
          <a:off x="3382336" y="1008283"/>
          <a:ext cx="1330010" cy="1330358"/>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Compiled</a:t>
          </a:r>
          <a:endParaRPr lang="en-US" sz="1200" kern="1200" dirty="0"/>
        </a:p>
      </dsp:txBody>
      <dsp:txXfrm>
        <a:off x="3571886" y="1198370"/>
        <a:ext cx="949857" cy="950184"/>
      </dsp:txXfrm>
    </dsp:sp>
    <dsp:sp modelId="{A3A9F826-4079-4EB8-B6DD-4C4228B6F273}">
      <dsp:nvSpPr>
        <dsp:cNvPr id="0" name=""/>
        <dsp:cNvSpPr/>
      </dsp:nvSpPr>
      <dsp:spPr>
        <a:xfrm rot="2700000">
          <a:off x="1862432" y="960601"/>
          <a:ext cx="1425472" cy="1425472"/>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0910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099713" y="1198370"/>
        <a:ext cx="949857" cy="950184"/>
      </dsp:txXfrm>
    </dsp:sp>
    <dsp:sp modelId="{5D019B54-3CC0-43C8-98EB-0B866C3E336B}">
      <dsp:nvSpPr>
        <dsp:cNvPr id="0" name=""/>
        <dsp:cNvSpPr/>
      </dsp:nvSpPr>
      <dsp:spPr>
        <a:xfrm rot="2700000">
          <a:off x="389205"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6936" y="1008283"/>
          <a:ext cx="1330010" cy="1330358"/>
        </a:xfrm>
        <a:prstGeom prst="ellipse">
          <a:avLst/>
        </a:prstGeom>
        <a:solidFill>
          <a:schemeClr val="tx1">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6486" y="1198370"/>
        <a:ext cx="949857" cy="950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7989777" y="679426"/>
          <a:ext cx="1472834" cy="147255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8039370" y="728520"/>
          <a:ext cx="1374582" cy="1374366"/>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8235873" y="924895"/>
        <a:ext cx="981577" cy="981616"/>
      </dsp:txXfrm>
    </dsp:sp>
    <dsp:sp modelId="{04539773-3B5D-4D17-9B4A-89B1D757ACB2}">
      <dsp:nvSpPr>
        <dsp:cNvPr id="0" name=""/>
        <dsp:cNvSpPr/>
      </dsp:nvSpPr>
      <dsp:spPr>
        <a:xfrm rot="2700000">
          <a:off x="6468389" y="679261"/>
          <a:ext cx="1472626" cy="1472626"/>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6517878" y="728520"/>
          <a:ext cx="1374582" cy="1374366"/>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Arcade Interpreter -  Statement by Statement Execution</a:t>
          </a:r>
          <a:endParaRPr lang="en-US" sz="1200" kern="1200" dirty="0"/>
        </a:p>
      </dsp:txBody>
      <dsp:txXfrm>
        <a:off x="6714381" y="924895"/>
        <a:ext cx="981577" cy="981616"/>
      </dsp:txXfrm>
    </dsp:sp>
    <dsp:sp modelId="{C49640F4-7122-4FF3-9D2F-E2356556C253}">
      <dsp:nvSpPr>
        <dsp:cNvPr id="0" name=""/>
        <dsp:cNvSpPr/>
      </dsp:nvSpPr>
      <dsp:spPr>
        <a:xfrm rot="2700000">
          <a:off x="4946897" y="679261"/>
          <a:ext cx="1472626" cy="1472626"/>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4996386" y="728520"/>
          <a:ext cx="1374582" cy="1374366"/>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5192889" y="924895"/>
        <a:ext cx="981577" cy="981616"/>
      </dsp:txXfrm>
    </dsp:sp>
    <dsp:sp modelId="{72C45015-E728-40D1-BB4B-B5A07332B21A}">
      <dsp:nvSpPr>
        <dsp:cNvPr id="0" name=""/>
        <dsp:cNvSpPr/>
      </dsp:nvSpPr>
      <dsp:spPr>
        <a:xfrm rot="2700000">
          <a:off x="3425405" y="679261"/>
          <a:ext cx="1472626" cy="1472626"/>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3474894" y="728520"/>
          <a:ext cx="1374582" cy="1374366"/>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3670461" y="924895"/>
        <a:ext cx="981577" cy="981616"/>
      </dsp:txXfrm>
    </dsp:sp>
    <dsp:sp modelId="{A3A9F826-4079-4EB8-B6DD-4C4228B6F273}">
      <dsp:nvSpPr>
        <dsp:cNvPr id="0" name=""/>
        <dsp:cNvSpPr/>
      </dsp:nvSpPr>
      <dsp:spPr>
        <a:xfrm rot="2700000">
          <a:off x="1903913" y="679261"/>
          <a:ext cx="1472626" cy="1472626"/>
        </a:xfrm>
        <a:prstGeom prst="teardrop">
          <a:avLst>
            <a:gd name="adj" fmla="val 100000"/>
          </a:avLst>
        </a:prstGeom>
        <a:solidFill>
          <a:schemeClr val="accent6">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53403" y="728520"/>
          <a:ext cx="1374582" cy="1374366"/>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148969" y="924895"/>
        <a:ext cx="981577" cy="981616"/>
      </dsp:txXfrm>
    </dsp:sp>
    <dsp:sp modelId="{5D019B54-3CC0-43C8-98EB-0B866C3E336B}">
      <dsp:nvSpPr>
        <dsp:cNvPr id="0" name=""/>
        <dsp:cNvSpPr/>
      </dsp:nvSpPr>
      <dsp:spPr>
        <a:xfrm rot="2700000">
          <a:off x="382421" y="679261"/>
          <a:ext cx="1472626" cy="1472626"/>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0975" y="728520"/>
          <a:ext cx="1374582" cy="1374366"/>
        </a:xfrm>
        <a:prstGeom prst="ellipse">
          <a:avLst/>
        </a:prstGeom>
        <a:solidFill>
          <a:schemeClr val="tx1">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7477" y="924895"/>
        <a:ext cx="981577" cy="9816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10/12/2017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10/12/2017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Personal</a:t>
            </a:r>
            <a:r>
              <a:rPr lang="en-GB" baseline="0" dirty="0" smtClean="0"/>
              <a:t> </a:t>
            </a:r>
            <a:r>
              <a:rPr lang="en-GB" dirty="0" smtClean="0"/>
              <a:t>Introductions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73700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Another view of all of these different Apps,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baseline="0" dirty="0" smtClean="0"/>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98506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GB" dirty="0" smtClean="0"/>
              <a:t>[DAVE]</a:t>
            </a:r>
          </a:p>
          <a:p>
            <a:endParaRPr lang="en-GB" dirty="0" smtClean="0"/>
          </a:p>
          <a:p>
            <a:r>
              <a:rPr lang="en-GB" dirty="0" smtClean="0"/>
              <a:t>There is often the question, why you</a:t>
            </a:r>
            <a:r>
              <a:rPr lang="en-GB" baseline="0" dirty="0" smtClean="0"/>
              <a:t> cannot just shared the customised logic..</a:t>
            </a:r>
          </a:p>
          <a:p>
            <a:endParaRPr lang="en-GB" baseline="0" dirty="0" smtClean="0"/>
          </a:p>
          <a:p>
            <a:r>
              <a:rPr lang="en-GB" baseline="0" dirty="0" smtClean="0"/>
              <a:t>Say you have written a labelling expression in Python in ArcGIS Pro… why can you just not include python on mobile devices, or the JavaScript engine..</a:t>
            </a:r>
          </a:p>
          <a:p>
            <a:r>
              <a:rPr lang="en-GB" baseline="0" dirty="0" smtClean="0"/>
              <a:t>The problem is </a:t>
            </a:r>
            <a:r>
              <a:rPr lang="en-GB" baseline="0" dirty="0" smtClean="0"/>
              <a:t>twofold. Bundling Python </a:t>
            </a:r>
            <a:r>
              <a:rPr lang="en-GB" baseline="0" dirty="0" smtClean="0"/>
              <a:t>or JavaScript is very sizeable, for resource constrained devices.</a:t>
            </a:r>
          </a:p>
          <a:p>
            <a:endParaRPr lang="en-GB" baseline="0" dirty="0" smtClean="0"/>
          </a:p>
          <a:p>
            <a:r>
              <a:rPr lang="en-GB" baseline="0" dirty="0" smtClean="0"/>
              <a:t>And Secondly, more </a:t>
            </a:r>
            <a:r>
              <a:rPr lang="en-GB" baseline="0" dirty="0" smtClean="0"/>
              <a:t>importantly… </a:t>
            </a:r>
            <a:r>
              <a:rPr lang="en-GB" baseline="0" dirty="0" smtClean="0"/>
              <a:t>Security.. Scripts written in JavaScript or Python can do anything… Which means you need to somehow run them in a sandbox, or similar.</a:t>
            </a:r>
          </a:p>
          <a:p>
            <a:endParaRPr lang="en-GB" baseline="0" dirty="0" smtClean="0"/>
          </a:p>
          <a:p>
            <a:r>
              <a:rPr lang="en-GB" baseline="0" dirty="0" smtClean="0"/>
              <a:t>For </a:t>
            </a:r>
            <a:r>
              <a:rPr lang="en-GB" baseline="0" dirty="0" smtClean="0"/>
              <a:t>Browser based applications… They only run JavaScript, so your python script will not work… Or you will have network latency to run </a:t>
            </a:r>
            <a:r>
              <a:rPr lang="en-GB" baseline="0" dirty="0" smtClean="0"/>
              <a:t>a python on a server trying to process large numbers of features…</a:t>
            </a:r>
            <a:endParaRPr lang="en-GB" baseline="0" dirty="0" smtClean="0"/>
          </a:p>
          <a:p>
            <a:r>
              <a:rPr lang="en-GB" baseline="0" dirty="0" smtClean="0"/>
              <a:t>With regards to security, issues around executing random JavaScript are </a:t>
            </a:r>
            <a:r>
              <a:rPr lang="en-GB" baseline="0" dirty="0" smtClean="0"/>
              <a:t>not going to be very </a:t>
            </a:r>
            <a:r>
              <a:rPr lang="en-GB" baseline="0" dirty="0" smtClean="0"/>
              <a:t>acceptable </a:t>
            </a:r>
            <a:r>
              <a:rPr lang="en-GB" baseline="0" dirty="0" smtClean="0"/>
              <a:t>to Sys </a:t>
            </a:r>
            <a:r>
              <a:rPr lang="en-GB" baseline="0" dirty="0" smtClean="0"/>
              <a:t>Admins from the perspective of cross site scripting.</a:t>
            </a:r>
          </a:p>
          <a:p>
            <a:endParaRPr lang="en-GB" baseline="0" dirty="0" smtClean="0"/>
          </a:p>
          <a:p>
            <a:r>
              <a:rPr lang="en-GB" baseline="0" dirty="0" smtClean="0"/>
              <a:t>Arcade as a lightweight portable expression language enables cross platform consistency that you simply can’t get from existing scripting languages on the ArcGIS Platform.   </a:t>
            </a:r>
            <a:endParaRPr lang="en-GB" baseline="0" dirty="0" smtClean="0"/>
          </a:p>
          <a:p>
            <a:endParaRPr lang="en-GB" baseline="0" dirty="0" smtClean="0"/>
          </a:p>
          <a:p>
            <a:r>
              <a:rPr lang="en-GB" baseline="0" dirty="0" smtClean="0"/>
              <a:t>[NEXT SLIDE]</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804034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The goals of Arcade are</a:t>
            </a:r>
            <a:r>
              <a:rPr lang="en-GB" baseline="0" dirty="0" smtClean="0"/>
              <a:t> as </a:t>
            </a:r>
            <a:r>
              <a:rPr lang="en-GB" baseline="0" dirty="0" smtClean="0"/>
              <a:t>follows</a:t>
            </a:r>
          </a:p>
          <a:p>
            <a:endParaRPr lang="en-GB" baseline="0" dirty="0" smtClean="0"/>
          </a:p>
          <a:p>
            <a:r>
              <a:rPr lang="en-GB" baseline="0" dirty="0" smtClean="0"/>
              <a:t>Portability – being able to use the expression regardless of the environment</a:t>
            </a:r>
          </a:p>
          <a:p>
            <a:r>
              <a:rPr lang="en-GB" baseline="0" dirty="0" smtClean="0"/>
              <a:t>Security – avoiding introducing obvious security vulnerabilities</a:t>
            </a:r>
          </a:p>
          <a:p>
            <a:r>
              <a:rPr lang="en-GB" baseline="0" dirty="0" smtClean="0"/>
              <a:t>Lightweight – for performance and resources</a:t>
            </a:r>
          </a:p>
          <a:p>
            <a:endParaRPr lang="en-GB" baseline="0" dirty="0" smtClean="0"/>
          </a:p>
          <a:p>
            <a:r>
              <a:rPr lang="en-GB" baseline="0" dirty="0" smtClean="0"/>
              <a:t>Finally, and most importantly, at its heart is </a:t>
            </a:r>
            <a:r>
              <a:rPr lang="en-GB" baseline="0" dirty="0" err="1" smtClean="0"/>
              <a:t>Geospatiality</a:t>
            </a:r>
            <a:r>
              <a:rPr lang="en-GB" baseline="0" dirty="0" smtClean="0"/>
              <a:t>. Geometry and features to be treated as first class members. </a:t>
            </a:r>
            <a:endParaRPr lang="en-GB" baseline="0" dirty="0" smtClean="0"/>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4036695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[DAVE</a:t>
            </a:r>
            <a:r>
              <a:rPr lang="en-US" b="0" dirty="0" smtClean="0"/>
              <a:t>]</a:t>
            </a:r>
          </a:p>
          <a:p>
            <a:endParaRPr lang="en-US" b="0" dirty="0" smtClean="0"/>
          </a:p>
          <a:p>
            <a:r>
              <a:rPr lang="en-US" b="0" dirty="0" smtClean="0"/>
              <a:t>The final question </a:t>
            </a:r>
            <a:r>
              <a:rPr lang="en-US" b="0" dirty="0" smtClean="0"/>
              <a:t>we</a:t>
            </a:r>
            <a:r>
              <a:rPr lang="en-US" b="0" baseline="0" dirty="0" smtClean="0"/>
              <a:t> mentioned at the beginning of this session was, what can I do with Arcade?</a:t>
            </a:r>
          </a:p>
          <a:p>
            <a:endParaRPr lang="en-US" b="0" baseline="0" dirty="0" smtClean="0"/>
          </a:p>
          <a:p>
            <a:r>
              <a:rPr lang="en-US" b="0" baseline="0" dirty="0" smtClean="0"/>
              <a:t>Well there is what you can do now, versus what it is intended you can do in future. As Arcade is a new kid on the block, as it matures it will introduce more and more functionality and capability. </a:t>
            </a:r>
            <a:endParaRPr lang="en-US" b="0" dirty="0" smtClean="0"/>
          </a:p>
          <a:p>
            <a:endParaRPr lang="en-US" b="0" baseline="0" dirty="0" smtClean="0"/>
          </a:p>
          <a:p>
            <a:r>
              <a:rPr lang="en-US" b="0" baseline="0" dirty="0" smtClean="0"/>
              <a:t>Similar to the hello world example, it is possible to take the </a:t>
            </a:r>
            <a:r>
              <a:rPr lang="en-US" b="0" baseline="0" dirty="0" smtClean="0"/>
              <a:t>classic tea problem, and write it in </a:t>
            </a:r>
            <a:r>
              <a:rPr lang="en-US" b="0" baseline="0" dirty="0" smtClean="0"/>
              <a:t>Arcade, as shown on screen!</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The best way to explain what you can do with it, is to demo it! And you will be </a:t>
            </a:r>
            <a:r>
              <a:rPr lang="en-US" b="0" baseline="0" dirty="0" err="1" smtClean="0"/>
              <a:t>demo’d</a:t>
            </a:r>
            <a:r>
              <a:rPr lang="en-US" b="0" baseline="0" dirty="0" smtClean="0"/>
              <a:t> a number of potential uses throughout the remainder of the session. </a:t>
            </a:r>
          </a:p>
          <a:p>
            <a:endParaRPr lang="en-US" b="0" baseline="0" dirty="0" smtClean="0"/>
          </a:p>
          <a:p>
            <a:r>
              <a:rPr lang="en-US" b="0" baseline="0" dirty="0" smtClean="0"/>
              <a:t>[NEXT SLIDE]</a:t>
            </a:r>
            <a:endParaRPr lang="en-US" b="0" baseline="0" dirty="0" smtClean="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31940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[DAVE]</a:t>
            </a:r>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err="1" smtClean="0"/>
              <a:t>ArcGIs</a:t>
            </a:r>
            <a:r>
              <a:rPr lang="en-GB" baseline="0" dirty="0" smtClean="0"/>
              <a:t> Pro Demo -&gt; Showing a Map, Published to </a:t>
            </a:r>
            <a:r>
              <a:rPr lang="en-GB" baseline="0" dirty="0" err="1" smtClean="0"/>
              <a:t>ArcGis</a:t>
            </a:r>
            <a:r>
              <a:rPr lang="en-GB" baseline="0" dirty="0" smtClean="0"/>
              <a:t> Online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14764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OK…  Hopefully</a:t>
            </a:r>
            <a:r>
              <a:rPr lang="en-GB" baseline="0" dirty="0" smtClean="0"/>
              <a:t> you can </a:t>
            </a:r>
            <a:r>
              <a:rPr lang="en-GB" baseline="0" dirty="0" smtClean="0"/>
              <a:t>now see why Arcade fills a much needed gap and why we are so excited about its potential. </a:t>
            </a:r>
            <a:endParaRPr lang="en-GB" baseline="0" dirty="0" smtClean="0"/>
          </a:p>
          <a:p>
            <a:endParaRPr lang="en-GB" baseline="0" dirty="0" smtClean="0"/>
          </a:p>
          <a:p>
            <a:r>
              <a:rPr lang="en-GB" baseline="0" dirty="0" smtClean="0"/>
              <a:t>We are now going to go into the </a:t>
            </a:r>
            <a:r>
              <a:rPr lang="en-GB" baseline="0" dirty="0" smtClean="0"/>
              <a:t>nuts and bolts of Arcade.  </a:t>
            </a:r>
            <a:r>
              <a:rPr lang="en-GB" baseline="0" dirty="0" smtClean="0"/>
              <a:t>So you can see how we have tried to reach the goals of simplicity and ease of use, but also so you can see how to achieve common tasks</a:t>
            </a:r>
            <a:r>
              <a:rPr lang="en-GB" baseline="0" dirty="0" smtClean="0"/>
              <a:t>.</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put a calculation in based on a Field.  </a:t>
            </a:r>
          </a:p>
          <a:p>
            <a:endParaRPr lang="en-GB" baseline="0" dirty="0" smtClean="0"/>
          </a:p>
          <a:p>
            <a:r>
              <a:rPr lang="en-GB" baseline="0" dirty="0" smtClean="0"/>
              <a:t>We also recognised that many of the labelling, </a:t>
            </a:r>
            <a:r>
              <a:rPr lang="en-GB" baseline="0" dirty="0" smtClean="0"/>
              <a:t>rendering </a:t>
            </a:r>
            <a:r>
              <a:rPr lang="en-GB" baseline="0" dirty="0" smtClean="0"/>
              <a:t>scripts that exists in Pro today, written in Python can 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Do need to emphasize though, that Arcade is not intended to change its environment, it is simply a calculator, and is self contained</a:t>
            </a:r>
            <a:r>
              <a:rPr lang="en-GB" baseline="0" dirty="0" smtClean="0"/>
              <a:t>.</a:t>
            </a:r>
          </a:p>
          <a:p>
            <a:endParaRPr lang="en-GB" baseline="0" dirty="0" smtClean="0"/>
          </a:p>
          <a:p>
            <a:r>
              <a:rPr lang="en-GB" baseline="0" dirty="0" smtClean="0"/>
              <a:t>[NEXT SLIDE]</a:t>
            </a:r>
            <a:endParaRPr lang="en-GB"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So firstly for simple expressions, we have the concept of </a:t>
            </a:r>
            <a:r>
              <a:rPr lang="en-GB" dirty="0" smtClean="0"/>
              <a:t>implicit </a:t>
            </a:r>
            <a:r>
              <a:rPr lang="en-GB" dirty="0" smtClean="0"/>
              <a:t>Returns.</a:t>
            </a:r>
          </a:p>
          <a:p>
            <a:endParaRPr lang="en-GB" dirty="0" smtClean="0"/>
          </a:p>
          <a:p>
            <a:r>
              <a:rPr lang="en-GB" dirty="0" smtClean="0"/>
              <a:t>The last executable statement that</a:t>
            </a:r>
            <a:r>
              <a:rPr lang="en-GB" baseline="0" dirty="0" smtClean="0"/>
              <a:t> is a value, will automatically be considered the return value… Allows you, for single line expressions, not to have to use the return statement.</a:t>
            </a:r>
          </a:p>
          <a:p>
            <a:endParaRPr lang="en-GB" baseline="0" dirty="0" smtClean="0"/>
          </a:p>
          <a:p>
            <a:r>
              <a:rPr lang="en-GB" baseline="0" dirty="0" smtClean="0"/>
              <a:t>A small feature, but allows very succinct single line </a:t>
            </a:r>
            <a:r>
              <a:rPr lang="en-GB" baseline="0" dirty="0" smtClean="0"/>
              <a:t>expressions.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Case </a:t>
            </a:r>
            <a:r>
              <a:rPr lang="en-GB" dirty="0" err="1" smtClean="0"/>
              <a:t>Insentitivity</a:t>
            </a:r>
            <a:r>
              <a:rPr lang="en-GB" dirty="0" smtClean="0"/>
              <a:t>… We</a:t>
            </a:r>
            <a:r>
              <a:rPr lang="en-GB" baseline="0" dirty="0" smtClean="0"/>
              <a:t> had a lot of discussions on this.</a:t>
            </a:r>
          </a:p>
          <a:p>
            <a:endParaRPr lang="en-GB" baseline="0" dirty="0" smtClean="0"/>
          </a:p>
          <a:p>
            <a:r>
              <a:rPr lang="en-GB" baseline="0" dirty="0" smtClean="0"/>
              <a:t>We have </a:t>
            </a:r>
            <a:r>
              <a:rPr lang="en-GB" baseline="0" dirty="0" smtClean="0"/>
              <a:t>made the language case insensitive so it is less fussy to author.  However the main reason, was to make it easier to work with fields.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The key to the language though is</a:t>
            </a:r>
            <a:r>
              <a:rPr lang="en-GB" baseline="0" dirty="0" smtClean="0"/>
              <a:t> the range of functions, and we want to add a lot more</a:t>
            </a:r>
            <a:r>
              <a:rPr lang="en-GB" baseline="0" dirty="0" smtClean="0"/>
              <a:t>!</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7852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Whilst</a:t>
            </a:r>
            <a:r>
              <a:rPr lang="en-GB" baseline="0" dirty="0" smtClean="0"/>
              <a:t> Arcade is a Language, it is not tied to any particular workflow. It is simply passed input variables (as </a:t>
            </a:r>
            <a:r>
              <a:rPr lang="en-GB" baseline="0" dirty="0" smtClean="0"/>
              <a:t>global variables), </a:t>
            </a:r>
            <a:r>
              <a:rPr lang="en-GB" baseline="0" dirty="0" smtClean="0"/>
              <a:t>runs, and </a:t>
            </a:r>
            <a:r>
              <a:rPr lang="en-GB" baseline="0" dirty="0" smtClean="0"/>
              <a:t>returns </a:t>
            </a:r>
            <a:r>
              <a:rPr lang="en-GB" baseline="0" dirty="0" smtClean="0"/>
              <a:t>output variables.</a:t>
            </a:r>
          </a:p>
          <a:p>
            <a:endParaRPr lang="en-GB" baseline="0" dirty="0" smtClean="0"/>
          </a:p>
          <a:p>
            <a:r>
              <a:rPr lang="en-GB" baseline="0" dirty="0" smtClean="0"/>
              <a:t>We have the concept of a Profile, which determines why the Script is being run, and what </a:t>
            </a:r>
            <a:r>
              <a:rPr lang="en-GB" baseline="0" dirty="0" smtClean="0"/>
              <a:t>global variables </a:t>
            </a:r>
            <a:r>
              <a:rPr lang="en-GB" baseline="0" dirty="0" smtClean="0"/>
              <a:t>it will have available</a:t>
            </a:r>
            <a:r>
              <a:rPr lang="en-GB" baseline="0" dirty="0" smtClean="0"/>
              <a:t>.</a:t>
            </a:r>
          </a:p>
          <a:p>
            <a:endParaRPr lang="en-GB" baseline="0" dirty="0" smtClean="0"/>
          </a:p>
          <a:p>
            <a:r>
              <a:rPr lang="en-GB" baseline="0" dirty="0" smtClean="0"/>
              <a:t>We have four profiles currently for visualisation, labelling, popups and aliases. There are more in the pipeline. </a:t>
            </a:r>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62265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Demo of the Playground</a:t>
            </a:r>
            <a:r>
              <a:rPr lang="en-GB" baseline="0" dirty="0" smtClean="0"/>
              <a:t> and Profiles</a:t>
            </a:r>
          </a:p>
          <a:p>
            <a:endParaRPr lang="en-GB" baseline="0" dirty="0" smtClean="0"/>
          </a:p>
          <a:p>
            <a:r>
              <a:rPr lang="en-GB" baseline="0" dirty="0" smtClean="0"/>
              <a:t>(MORE DETAIL IN VIDEO – 20:20)</a:t>
            </a:r>
          </a:p>
          <a:p>
            <a:endParaRPr lang="en-GB" baseline="0" dirty="0" smtClean="0"/>
          </a:p>
          <a:p>
            <a:r>
              <a:rPr lang="en-GB" baseline="0" dirty="0" smtClean="0"/>
              <a:t>Look at the Language Help</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4275302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Continuing</a:t>
            </a:r>
            <a:r>
              <a:rPr lang="en-GB" baseline="0" dirty="0" smtClean="0"/>
              <a:t> </a:t>
            </a:r>
            <a:r>
              <a:rPr lang="en-GB" baseline="0" dirty="0" smtClean="0"/>
              <a:t>with the Language..  Arcade does have a Type System</a:t>
            </a:r>
          </a:p>
          <a:p>
            <a:endParaRPr lang="en-GB" baseline="0" dirty="0" smtClean="0"/>
          </a:p>
          <a:p>
            <a:r>
              <a:rPr lang="en-GB" baseline="0" dirty="0" smtClean="0"/>
              <a:t>Simple types such as strings, Booleans, dates and object types, some of which are GIS </a:t>
            </a:r>
            <a:r>
              <a:rPr lang="en-GB" baseline="0" dirty="0" smtClean="0"/>
              <a:t>Specific types, like Feature, Point, Line, Polygon, MultiPoint</a:t>
            </a:r>
            <a:r>
              <a:rPr lang="en-GB" baseline="0" dirty="0" smtClean="0"/>
              <a:t>.</a:t>
            </a:r>
          </a:p>
          <a:p>
            <a:endParaRPr lang="en-GB" baseline="0" dirty="0" smtClean="0"/>
          </a:p>
          <a:p>
            <a:r>
              <a:rPr lang="en-GB" baseline="0" dirty="0" smtClean="0"/>
              <a:t>So you can see how we use them here. You declare a variable and assign parameters. </a:t>
            </a:r>
          </a:p>
          <a:p>
            <a:endParaRPr lang="en-GB" baseline="0" dirty="0" smtClean="0"/>
          </a:p>
          <a:p>
            <a:r>
              <a:rPr lang="en-GB" baseline="0" dirty="0" smtClean="0"/>
              <a:t>When using an object type, you use its name then use different overloading calling parameters to create features. </a:t>
            </a:r>
          </a:p>
          <a:p>
            <a:endParaRPr lang="en-GB" baseline="0" dirty="0" smtClean="0"/>
          </a:p>
          <a:p>
            <a:r>
              <a:rPr lang="en-GB" baseline="0" dirty="0" smtClean="0"/>
              <a:t>[NEXT SLIDE]</a:t>
            </a:r>
            <a:endParaRPr lang="en-GB" baseline="0" dirty="0" smtClean="0"/>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As </a:t>
            </a:r>
            <a:r>
              <a:rPr lang="en-GB" dirty="0" smtClean="0"/>
              <a:t>there</a:t>
            </a:r>
            <a:r>
              <a:rPr lang="en-GB" baseline="0" dirty="0" smtClean="0"/>
              <a:t> is a </a:t>
            </a:r>
            <a:r>
              <a:rPr lang="en-GB" baseline="0" dirty="0" smtClean="0"/>
              <a:t>type system</a:t>
            </a:r>
            <a:r>
              <a:rPr lang="en-GB" baseline="0" dirty="0" smtClean="0"/>
              <a:t>, there is Casting between types.</a:t>
            </a:r>
          </a:p>
          <a:p>
            <a:endParaRPr lang="en-GB" baseline="0" dirty="0" smtClean="0"/>
          </a:p>
          <a:p>
            <a:r>
              <a:rPr lang="en-GB" baseline="0" dirty="0" smtClean="0"/>
              <a:t>We had a lot of discussions on casting, and what was correct </a:t>
            </a:r>
            <a:r>
              <a:rPr lang="en-GB" baseline="0" dirty="0" smtClean="0"/>
              <a:t>behaviour</a:t>
            </a:r>
          </a:p>
          <a:p>
            <a:endParaRPr lang="en-GB" baseline="0" dirty="0" smtClean="0"/>
          </a:p>
          <a:p>
            <a:r>
              <a:rPr lang="en-GB" baseline="0" dirty="0" smtClean="0"/>
              <a:t>Implicit casting for function parameters and expressions. Explicit casting for functions cast between types, number, text, date, Boolean. </a:t>
            </a:r>
          </a:p>
          <a:p>
            <a:endParaRPr lang="en-GB"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As</a:t>
            </a:r>
            <a:r>
              <a:rPr lang="en-GB" baseline="0" dirty="0" smtClean="0"/>
              <a:t> </a:t>
            </a:r>
            <a:r>
              <a:rPr lang="en-GB" baseline="0" dirty="0" smtClean="0"/>
              <a:t>you would expect we have flow control statement and logic statement.</a:t>
            </a:r>
          </a:p>
          <a:p>
            <a:endParaRPr lang="en-GB" baseline="0" dirty="0" smtClean="0"/>
          </a:p>
          <a:p>
            <a:r>
              <a:rPr lang="en-GB" baseline="0" dirty="0" smtClean="0"/>
              <a:t>So we have IF… But you may also want to consider using IIF, Decode, and When, which allow you to use functional equivalence.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For </a:t>
            </a:r>
            <a:r>
              <a:rPr lang="en-GB" dirty="0" smtClean="0"/>
              <a:t>Statements….</a:t>
            </a:r>
          </a:p>
          <a:p>
            <a:endParaRPr lang="en-GB" dirty="0" smtClean="0"/>
          </a:p>
          <a:p>
            <a:r>
              <a:rPr lang="en-GB" dirty="0" smtClean="0"/>
              <a:t>You</a:t>
            </a:r>
            <a:r>
              <a:rPr lang="en-GB" baseline="0" dirty="0" smtClean="0"/>
              <a:t> have </a:t>
            </a:r>
            <a:r>
              <a:rPr lang="en-GB" baseline="0" dirty="0" smtClean="0"/>
              <a:t>break</a:t>
            </a:r>
            <a:r>
              <a:rPr lang="en-GB" baseline="0" dirty="0" smtClean="0"/>
              <a:t>, return and continue all </a:t>
            </a:r>
            <a:r>
              <a:rPr lang="en-GB" baseline="0" dirty="0" smtClean="0"/>
              <a:t>supported</a:t>
            </a:r>
          </a:p>
          <a:p>
            <a:endParaRPr lang="en-GB" baseline="0" dirty="0" smtClean="0"/>
          </a:p>
          <a:p>
            <a:r>
              <a:rPr lang="en-GB" baseline="0" dirty="0" smtClean="0"/>
              <a:t>(MORE DETAIL IN VIDEO – 22:15)</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(MORE</a:t>
            </a:r>
            <a:r>
              <a:rPr lang="en-GB" baseline="0" dirty="0" smtClean="0"/>
              <a:t> DETAIL IN VIDEO – 23:15)</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564452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We </a:t>
            </a:r>
            <a:r>
              <a:rPr lang="en-GB" dirty="0" smtClean="0"/>
              <a:t>also have variables, </a:t>
            </a:r>
            <a:r>
              <a:rPr lang="en-GB" dirty="0" smtClean="0"/>
              <a:t>that </a:t>
            </a:r>
            <a:r>
              <a:rPr lang="en-GB" dirty="0" smtClean="0"/>
              <a:t>can assigned and </a:t>
            </a:r>
            <a:r>
              <a:rPr lang="en-GB" dirty="0" err="1" smtClean="0"/>
              <a:t>reassined</a:t>
            </a:r>
            <a:r>
              <a:rPr lang="en-GB" dirty="0" smtClean="0"/>
              <a:t>.</a:t>
            </a:r>
          </a:p>
          <a:p>
            <a:endParaRPr lang="en-GB" dirty="0" smtClean="0"/>
          </a:p>
          <a:p>
            <a:r>
              <a:rPr lang="en-GB" dirty="0" smtClean="0"/>
              <a:t>(MORE DETAIL IN VIDEO – 24:15)</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[KRISTIAN]</a:t>
            </a:r>
          </a:p>
          <a:p>
            <a:endParaRPr lang="en-US" b="0" baseline="0" dirty="0" smtClean="0"/>
          </a:p>
          <a:p>
            <a:r>
              <a:rPr lang="en-US" b="0" baseline="0" dirty="0" smtClean="0"/>
              <a:t>So </a:t>
            </a:r>
            <a:r>
              <a:rPr lang="en-US" b="0" baseline="0" dirty="0" smtClean="0"/>
              <a:t>the last part of the talk, is to look at using the Arcade Compiler inside your own Apps written in JavaScript.</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a:t>
            </a:r>
            <a:r>
              <a:rPr lang="en-US" b="0" dirty="0" smtClean="0"/>
              <a:t>There </a:t>
            </a:r>
            <a:r>
              <a:rPr lang="en-US" b="0" dirty="0" smtClean="0"/>
              <a:t>are </a:t>
            </a:r>
            <a:r>
              <a:rPr lang="en-US" b="0" dirty="0" smtClean="0"/>
              <a:t>some common questions </a:t>
            </a:r>
            <a:r>
              <a:rPr lang="en-US" b="0" dirty="0" smtClean="0"/>
              <a:t>we are</a:t>
            </a:r>
            <a:r>
              <a:rPr lang="en-US" b="0" baseline="0" dirty="0" smtClean="0"/>
              <a:t> most commonly asked about Arcade</a:t>
            </a:r>
            <a:endParaRPr lang="en-US" b="0" dirty="0" smtClean="0"/>
          </a:p>
          <a:p>
            <a:r>
              <a:rPr lang="en-GB" dirty="0" smtClean="0"/>
              <a:t>- What is Arcade?</a:t>
            </a:r>
          </a:p>
          <a:p>
            <a:r>
              <a:rPr lang="en-GB" dirty="0" smtClean="0"/>
              <a:t>- Why is it called Arcade?</a:t>
            </a:r>
          </a:p>
          <a:p>
            <a:r>
              <a:rPr lang="en-GB" dirty="0" smtClean="0"/>
              <a:t>- Why do I need another language?</a:t>
            </a:r>
          </a:p>
          <a:p>
            <a:pPr marL="0" indent="0">
              <a:buFontTx/>
              <a:buNone/>
            </a:pPr>
            <a:r>
              <a:rPr lang="en-GB" dirty="0" smtClean="0"/>
              <a:t>- What can I do with Arcade?</a:t>
            </a:r>
          </a:p>
          <a:p>
            <a:pPr marL="171450" indent="-171450">
              <a:buFontTx/>
              <a:buChar char="-"/>
            </a:pPr>
            <a:endParaRPr lang="en-GB" dirty="0" smtClean="0"/>
          </a:p>
          <a:p>
            <a:pPr marL="0" indent="0">
              <a:buFontTx/>
              <a:buNone/>
            </a:pPr>
            <a:r>
              <a:rPr lang="en-GB" dirty="0" smtClean="0"/>
              <a:t>[NEXT</a:t>
            </a:r>
            <a:r>
              <a:rPr lang="en-GB" baseline="0" dirty="0" smtClean="0"/>
              <a:t> SLIDE]</a:t>
            </a:r>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endParaRPr lang="en-GB" dirty="0" smtClean="0"/>
          </a:p>
          <a:p>
            <a:r>
              <a:rPr lang="en-GB" dirty="0" smtClean="0"/>
              <a:t>In </a:t>
            </a:r>
            <a:r>
              <a:rPr lang="en-GB" dirty="0" smtClean="0"/>
              <a:t>the JS API, Arcade is exposed as</a:t>
            </a:r>
            <a:r>
              <a:rPr lang="en-GB" baseline="0" dirty="0" smtClean="0"/>
              <a:t> properties of existing Classes.</a:t>
            </a:r>
          </a:p>
          <a:p>
            <a:endParaRPr lang="en-GB" baseline="0" dirty="0" smtClean="0"/>
          </a:p>
          <a:p>
            <a:r>
              <a:rPr lang="en-GB" baseline="0" dirty="0" smtClean="0"/>
              <a:t>So you can set </a:t>
            </a:r>
            <a:r>
              <a:rPr lang="en-GB" baseline="0" dirty="0" err="1" smtClean="0"/>
              <a:t>valueExpression</a:t>
            </a:r>
            <a:r>
              <a:rPr lang="en-GB" baseline="0" dirty="0" smtClean="0"/>
              <a:t> for </a:t>
            </a:r>
            <a:r>
              <a:rPr lang="en-GB" baseline="0" dirty="0" err="1" smtClean="0"/>
              <a:t>ClassBreaksRenderer</a:t>
            </a:r>
            <a:r>
              <a:rPr lang="en-GB" baseline="0" dirty="0" smtClean="0"/>
              <a:t> and </a:t>
            </a:r>
            <a:r>
              <a:rPr lang="en-GB" baseline="0" dirty="0" err="1" smtClean="0"/>
              <a:t>UniqueValueRenderer</a:t>
            </a:r>
            <a:endParaRPr lang="en-GB" baseline="0" dirty="0" smtClean="0"/>
          </a:p>
          <a:p>
            <a:endParaRPr lang="en-GB" baseline="0" dirty="0" smtClean="0"/>
          </a:p>
          <a:p>
            <a:r>
              <a:rPr lang="en-GB" baseline="0" dirty="0" smtClean="0"/>
              <a:t>You can set </a:t>
            </a:r>
            <a:r>
              <a:rPr lang="en-GB" baseline="0" dirty="0" err="1" smtClean="0"/>
              <a:t>Color</a:t>
            </a:r>
            <a:r>
              <a:rPr lang="en-GB" baseline="0" dirty="0" smtClean="0"/>
              <a:t>, Size, Opacity, Rotation Visual </a:t>
            </a:r>
            <a:r>
              <a:rPr lang="en-GB" baseline="0" dirty="0" err="1" smtClean="0"/>
              <a:t>Varuables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endParaRPr lang="en-GB" dirty="0" smtClean="0"/>
          </a:p>
          <a:p>
            <a:r>
              <a:rPr lang="en-GB" dirty="0" smtClean="0"/>
              <a:t>Setting </a:t>
            </a:r>
            <a:r>
              <a:rPr lang="en-GB" dirty="0" err="1" smtClean="0"/>
              <a:t>expresionss</a:t>
            </a:r>
            <a:r>
              <a:rPr lang="en-GB" baseline="0" dirty="0" smtClean="0"/>
              <a:t> is simply about setting the property as a String</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endParaRPr lang="en-GB" dirty="0" smtClean="0"/>
          </a:p>
          <a:p>
            <a:r>
              <a:rPr lang="en-GB" dirty="0" smtClean="0"/>
              <a:t>In 3.22, </a:t>
            </a:r>
            <a:r>
              <a:rPr lang="en-GB" dirty="0" smtClean="0"/>
              <a:t>It is</a:t>
            </a:r>
            <a:r>
              <a:rPr lang="en-GB" baseline="0" dirty="0" smtClean="0"/>
              <a:t> also supported for Labelling Expressions.. Here is an example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[KRISTIAN]</a:t>
            </a:r>
          </a:p>
          <a:p>
            <a:endParaRPr lang="en-GB" dirty="0" smtClean="0"/>
          </a:p>
          <a:p>
            <a:r>
              <a:rPr lang="en-GB" dirty="0" smtClean="0"/>
              <a:t>It </a:t>
            </a:r>
            <a:r>
              <a:rPr lang="en-GB" dirty="0" smtClean="0"/>
              <a:t>is often</a:t>
            </a:r>
            <a:r>
              <a:rPr lang="en-GB" baseline="0" dirty="0" smtClean="0"/>
              <a:t> impractical working with scripts within scripts.. Here is a way you use the script tag in html to contain non-executed Arcade Script.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[KRISTIAN]</a:t>
            </a:r>
          </a:p>
          <a:p>
            <a:endParaRPr lang="en-GB" dirty="0" smtClean="0"/>
          </a:p>
          <a:p>
            <a:r>
              <a:rPr lang="en-GB" dirty="0" smtClean="0"/>
              <a:t>Now </a:t>
            </a:r>
            <a:r>
              <a:rPr lang="en-GB" dirty="0" smtClean="0"/>
              <a:t>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smtClean="0"/>
              <a:t>[DAVE</a:t>
            </a:r>
            <a:r>
              <a:rPr lang="en-GB" dirty="0" smtClean="0"/>
              <a:t>]</a:t>
            </a:r>
          </a:p>
          <a:p>
            <a:endParaRPr lang="en-GB" dirty="0" smtClean="0"/>
          </a:p>
          <a:p>
            <a:r>
              <a:rPr lang="en-GB" dirty="0" smtClean="0"/>
              <a:t>As a last note,</a:t>
            </a:r>
            <a:r>
              <a:rPr lang="en-GB" baseline="0" dirty="0" smtClean="0"/>
              <a:t> I thought we could explain how Arcade is Executed…</a:t>
            </a:r>
          </a:p>
          <a:p>
            <a:endParaRPr lang="en-GB" baseline="0" dirty="0" smtClean="0"/>
          </a:p>
          <a:p>
            <a:r>
              <a:rPr lang="en-GB" baseline="0" dirty="0" smtClean="0"/>
              <a:t>There are </a:t>
            </a:r>
            <a:r>
              <a:rPr lang="en-GB" baseline="0" dirty="0" err="1" smtClean="0"/>
              <a:t>actualy</a:t>
            </a:r>
            <a:r>
              <a:rPr lang="en-GB" baseline="0" dirty="0" smtClean="0"/>
              <a:t> 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endParaRPr lang="en-GB" dirty="0" smtClean="0"/>
          </a:p>
          <a:p>
            <a:r>
              <a:rPr lang="en-GB" dirty="0" smtClean="0"/>
              <a:t>A </a:t>
            </a:r>
            <a:r>
              <a:rPr lang="en-GB" dirty="0" smtClean="0"/>
              <a:t>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4095146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002931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[DAVE]</a:t>
            </a:r>
          </a:p>
          <a:p>
            <a:r>
              <a:rPr lang="en-US" b="0" dirty="0" smtClean="0"/>
              <a:t>First question is normally, what is Arcade?</a:t>
            </a:r>
          </a:p>
          <a:p>
            <a:endParaRPr lang="en-US" b="0" baseline="0" dirty="0" smtClean="0"/>
          </a:p>
          <a:p>
            <a:r>
              <a:rPr lang="en-US" b="0" baseline="0" dirty="0" smtClean="0"/>
              <a:t>Expression language for the whole platform</a:t>
            </a:r>
          </a:p>
          <a:p>
            <a:endParaRPr lang="en-US" b="0" baseline="0" dirty="0" smtClean="0"/>
          </a:p>
          <a:p>
            <a:r>
              <a:rPr lang="en-US" b="0" baseline="0" dirty="0" smtClean="0"/>
              <a:t>By expression language we mean expressions that can be embedded in the </a:t>
            </a:r>
            <a:r>
              <a:rPr lang="en-US" b="0" baseline="0" dirty="0" err="1" smtClean="0"/>
              <a:t>webmap</a:t>
            </a:r>
            <a:r>
              <a:rPr lang="en-US" b="0" baseline="0" dirty="0" smtClean="0"/>
              <a:t> or scene. These expressions will add extra logic on how the map should be rendered, labelling, </a:t>
            </a:r>
            <a:r>
              <a:rPr lang="en-US" b="0" baseline="0" dirty="0" err="1" smtClean="0"/>
              <a:t>symbology</a:t>
            </a:r>
            <a:r>
              <a:rPr lang="en-US" b="0" baseline="0" dirty="0" smtClean="0"/>
              <a:t> etc. We want the expressions to be portable and shareable across the ArcGIS platform and to add a little je ne sais quoi to your apps. </a:t>
            </a:r>
          </a:p>
          <a:p>
            <a:endParaRPr lang="en-US" b="0" baseline="0" dirty="0" smtClean="0"/>
          </a:p>
          <a:p>
            <a:r>
              <a:rPr lang="en-US" b="0" baseline="0" dirty="0" smtClean="0"/>
              <a:t>[NEXT SLIDE]</a:t>
            </a:r>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2207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This </a:t>
            </a:r>
            <a:r>
              <a:rPr lang="en-GB" dirty="0" smtClean="0"/>
              <a:t>is why</a:t>
            </a:r>
            <a:r>
              <a:rPr lang="en-GB" baseline="0" dirty="0" smtClean="0"/>
              <a:t> we have developed Arcade… Not as a Full Programming or Scripting Language, but as a Simple Expression Language.</a:t>
            </a:r>
          </a:p>
          <a:p>
            <a:endParaRPr lang="en-GB" baseline="0" dirty="0" smtClean="0"/>
          </a:p>
          <a:p>
            <a:r>
              <a:rPr lang="en-GB" baseline="0" dirty="0" smtClean="0"/>
              <a:t>Equivalent to an Excel </a:t>
            </a:r>
            <a:r>
              <a:rPr lang="en-GB" baseline="0" dirty="0" smtClean="0"/>
              <a:t>Spreadsheet cell </a:t>
            </a:r>
            <a:r>
              <a:rPr lang="en-GB" baseline="0" dirty="0" smtClean="0"/>
              <a:t>calculation.</a:t>
            </a:r>
          </a:p>
          <a:p>
            <a:endParaRPr lang="en-GB" baseline="0" dirty="0" smtClean="0"/>
          </a:p>
          <a:p>
            <a:r>
              <a:rPr lang="en-GB" dirty="0" smtClean="0"/>
              <a:t>It is simply</a:t>
            </a:r>
            <a:r>
              <a:rPr lang="en-GB" baseline="0" dirty="0" smtClean="0"/>
              <a:t> intended to take input values, evaluate them, and return a result value</a:t>
            </a:r>
            <a:r>
              <a:rPr lang="en-GB" baseline="0" dirty="0" smtClean="0"/>
              <a:t>. It is not a replacement for any of the existing ArcGIS API’s/SDK’s, it complements these rather than competes!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90283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Playground</a:t>
            </a:r>
            <a:r>
              <a:rPr lang="en-GB" baseline="0" dirty="0" smtClean="0"/>
              <a:t> – Hello </a:t>
            </a:r>
            <a:r>
              <a:rPr lang="en-GB" baseline="0" dirty="0" smtClean="0"/>
              <a:t>World</a:t>
            </a:r>
          </a:p>
          <a:p>
            <a:endParaRPr lang="en-GB" baseline="0" dirty="0" smtClean="0"/>
          </a:p>
          <a:p>
            <a:r>
              <a:rPr lang="en-GB" baseline="0" dirty="0" smtClean="0"/>
              <a:t>[EXIT TO PLAYGROUND DEMO]</a:t>
            </a:r>
          </a:p>
          <a:p>
            <a:endParaRPr lang="en-GB" baseline="0" dirty="0" smtClean="0"/>
          </a:p>
          <a:p>
            <a:r>
              <a:rPr lang="en-GB" baseline="0" dirty="0" smtClean="0"/>
              <a:t>	Hello World</a:t>
            </a:r>
          </a:p>
          <a:p>
            <a:endParaRPr lang="en-GB" baseline="0" dirty="0" smtClean="0"/>
          </a:p>
          <a:p>
            <a:r>
              <a:rPr lang="en-GB" baseline="0" dirty="0" smtClean="0"/>
              <a:t>	1 + 20 + 30</a:t>
            </a:r>
          </a:p>
          <a:p>
            <a:endParaRPr lang="en-GB" baseline="0" dirty="0" smtClean="0"/>
          </a:p>
          <a:p>
            <a:r>
              <a:rPr lang="en-GB" baseline="0" dirty="0" smtClean="0"/>
              <a:t>	</a:t>
            </a:r>
            <a:r>
              <a:rPr lang="en-GB" baseline="0" dirty="0" err="1" smtClean="0"/>
              <a:t>var</a:t>
            </a:r>
            <a:r>
              <a:rPr lang="en-GB" baseline="0" dirty="0" smtClean="0"/>
              <a:t> person = “Damien”</a:t>
            </a:r>
          </a:p>
          <a:p>
            <a:r>
              <a:rPr lang="en-GB" baseline="0" dirty="0" smtClean="0"/>
              <a:t>	“Hello” + person</a:t>
            </a:r>
          </a:p>
          <a:p>
            <a:endParaRPr lang="en-GB" baseline="0" dirty="0" smtClean="0"/>
          </a:p>
          <a:p>
            <a:r>
              <a:rPr lang="en-GB" baseline="0" dirty="0" smtClean="0"/>
              <a:t>	function greet(person){</a:t>
            </a:r>
          </a:p>
          <a:p>
            <a:r>
              <a:rPr lang="en-GB" baseline="0" dirty="0" smtClean="0"/>
              <a:t>	return “Hello” + person}</a:t>
            </a:r>
          </a:p>
          <a:p>
            <a:r>
              <a:rPr lang="en-GB" baseline="0" dirty="0" smtClean="0"/>
              <a:t>	greet(“Berlin!”)</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09401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[DAVE]</a:t>
            </a:r>
          </a:p>
          <a:p>
            <a:endParaRPr lang="en-US" b="0" dirty="0" smtClean="0"/>
          </a:p>
          <a:p>
            <a:r>
              <a:rPr lang="en-US" b="0" dirty="0" smtClean="0"/>
              <a:t>Explain</a:t>
            </a:r>
            <a:r>
              <a:rPr lang="en-US" b="0" baseline="0" dirty="0" smtClean="0"/>
              <a:t> ….. </a:t>
            </a:r>
            <a:endParaRPr lang="en-US" b="0" baseline="0" dirty="0" smtClean="0"/>
          </a:p>
          <a:p>
            <a:r>
              <a:rPr lang="en-US" b="0" baseline="0" dirty="0" smtClean="0"/>
              <a:t>-&gt; Sorry to disappoint but it is not an ode to </a:t>
            </a:r>
            <a:r>
              <a:rPr lang="en-US" b="0" baseline="0" dirty="0" err="1" smtClean="0"/>
              <a:t>pacman</a:t>
            </a:r>
            <a:r>
              <a:rPr lang="en-US" b="0" baseline="0" dirty="0" smtClean="0"/>
              <a:t>, space invaders or rigged teddy grabbing machines, rather a shopping arcade provided the inspiration as opposed to amusement arcades. </a:t>
            </a:r>
            <a:endParaRPr lang="en-US" b="0" baseline="0" dirty="0" smtClean="0"/>
          </a:p>
          <a:p>
            <a:r>
              <a:rPr lang="en-US" b="0" baseline="0" dirty="0" smtClean="0"/>
              <a:t>-&gt; Esri have a history </a:t>
            </a:r>
            <a:r>
              <a:rPr lang="en-US" b="0" baseline="0" dirty="0" smtClean="0"/>
              <a:t>of calling Languages After Types of Street-&gt; </a:t>
            </a:r>
            <a:r>
              <a:rPr lang="en-US" b="0" baseline="0" dirty="0" smtClean="0"/>
              <a:t>e.g. Avenue</a:t>
            </a:r>
            <a:endParaRPr lang="en-US" b="0" baseline="0" dirty="0" smtClean="0"/>
          </a:p>
          <a:p>
            <a:r>
              <a:rPr lang="en-US" b="0" baseline="0" dirty="0" smtClean="0"/>
              <a:t>-&gt; UK Connection… </a:t>
            </a:r>
            <a:r>
              <a:rPr lang="en-US" b="0" baseline="0" dirty="0" smtClean="0"/>
              <a:t>The main Development Team was in Cardiff, Wales</a:t>
            </a:r>
            <a:endParaRPr lang="en-US" b="0" baseline="0" dirty="0" smtClean="0"/>
          </a:p>
          <a:p>
            <a:r>
              <a:rPr lang="en-US" b="0" baseline="0" dirty="0" smtClean="0"/>
              <a:t>-&gt; We did not want to call it Roundabout, thought it might set the wrong impression.</a:t>
            </a:r>
          </a:p>
          <a:p>
            <a:r>
              <a:rPr lang="en-US" b="0" baseline="0" dirty="0" smtClean="0"/>
              <a:t>-&gt; Arcade a Smaller, self-contained, sheltered Shopping Street</a:t>
            </a:r>
          </a:p>
          <a:p>
            <a:r>
              <a:rPr lang="en-US" b="0" baseline="0" dirty="0" smtClean="0"/>
              <a:t>-&gt;  Seemed to Work… We did consider other names… Boulevard</a:t>
            </a:r>
          </a:p>
          <a:p>
            <a:r>
              <a:rPr lang="en-US" b="0" baseline="0" dirty="0" smtClean="0"/>
              <a:t>-&gt; Plus it has Arc in the title!!!</a:t>
            </a:r>
          </a:p>
          <a:p>
            <a:endParaRPr lang="en-US" b="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9436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[DAVE</a:t>
            </a:r>
            <a:r>
              <a:rPr lang="en-US" b="0" dirty="0" smtClean="0"/>
              <a:t>]</a:t>
            </a:r>
          </a:p>
          <a:p>
            <a:endParaRPr lang="en-US" b="0" dirty="0" smtClean="0"/>
          </a:p>
          <a:p>
            <a:r>
              <a:rPr lang="en-US" b="0" dirty="0" smtClean="0"/>
              <a:t>Why</a:t>
            </a:r>
            <a:r>
              <a:rPr lang="en-US" b="0" baseline="0" dirty="0" smtClean="0"/>
              <a:t> do I need another language?</a:t>
            </a:r>
            <a:endParaRPr lang="en-US" b="0" dirty="0" smtClean="0"/>
          </a:p>
          <a:p>
            <a:endParaRPr lang="en-US" b="0" dirty="0" smtClean="0"/>
          </a:p>
          <a:p>
            <a:r>
              <a:rPr lang="en-US" b="0" dirty="0" smtClean="0"/>
              <a:t>This is a question… We are asked a lot……..  </a:t>
            </a:r>
          </a:p>
          <a:p>
            <a:endParaRPr lang="en-US" b="0" baseline="0" dirty="0" smtClean="0"/>
          </a:p>
          <a:p>
            <a:r>
              <a:rPr lang="en-US" b="0" baseline="0" dirty="0" smtClean="0"/>
              <a:t>Why another language, there are so many to choose from..</a:t>
            </a:r>
          </a:p>
          <a:p>
            <a:endParaRPr lang="en-US" b="0" baseline="0" dirty="0" smtClean="0"/>
          </a:p>
          <a:p>
            <a:r>
              <a:rPr lang="en-US" b="0" baseline="0" dirty="0" smtClean="0"/>
              <a:t>We put a lot of thought into why we were writing Arcade, and the problem it is solving… As we go through the talk… you will hopefully see why we have gone down this route, and see the gap it is trying to plug</a:t>
            </a:r>
            <a:r>
              <a:rPr lang="en-US" b="0" baseline="0" dirty="0" smtClean="0"/>
              <a:t>.</a:t>
            </a:r>
          </a:p>
          <a:p>
            <a:endParaRPr lang="en-US" b="0" baseline="0" dirty="0" smtClean="0"/>
          </a:p>
          <a:p>
            <a:r>
              <a:rPr lang="en-US" b="0" baseline="0" dirty="0" smtClean="0"/>
              <a:t>[NEXT SLIDE]</a:t>
            </a:r>
            <a:endParaRPr lang="en-US" b="0" baseline="0" dirty="0" smtClean="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98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[DAVE]</a:t>
            </a:r>
          </a:p>
          <a:p>
            <a:endParaRPr lang="en-GB" dirty="0" smtClean="0"/>
          </a:p>
          <a:p>
            <a:r>
              <a:rPr lang="en-GB" dirty="0" smtClean="0"/>
              <a:t>Arcade as an expression language fills the gap around </a:t>
            </a:r>
            <a:r>
              <a:rPr lang="en-GB" baseline="0" dirty="0" smtClean="0"/>
              <a:t>sharing and publishing </a:t>
            </a:r>
            <a:r>
              <a:rPr lang="en-GB" baseline="0" dirty="0" smtClean="0"/>
              <a:t>maps and </a:t>
            </a:r>
            <a:r>
              <a:rPr lang="en-GB" baseline="0" dirty="0" smtClean="0"/>
              <a:t>analyses</a:t>
            </a:r>
            <a:r>
              <a:rPr lang="en-GB" baseline="0" dirty="0" smtClean="0"/>
              <a:t>.</a:t>
            </a:r>
          </a:p>
          <a:p>
            <a:endParaRPr lang="en-GB" baseline="0" dirty="0" smtClean="0"/>
          </a:p>
          <a:p>
            <a:r>
              <a:rPr lang="en-GB" baseline="0" dirty="0" smtClean="0"/>
              <a:t>If we have customised </a:t>
            </a:r>
            <a:r>
              <a:rPr lang="en-GB" baseline="0" dirty="0" smtClean="0"/>
              <a:t>said </a:t>
            </a:r>
            <a:r>
              <a:rPr lang="en-GB" baseline="0" dirty="0" smtClean="0"/>
              <a:t>maps with logic written in Python, or JavaScript, it becomes difficult to share the map, and use it </a:t>
            </a:r>
            <a:r>
              <a:rPr lang="en-GB" baseline="0" dirty="0" smtClean="0"/>
              <a:t>across the ArcGIS Platform. We needed to provide a highly portable, lightweight, consistent expression language that can be utilised in </a:t>
            </a:r>
            <a:r>
              <a:rPr lang="en-GB" baseline="0" dirty="0" smtClean="0"/>
              <a:t>all the places you want to have access to the </a:t>
            </a:r>
            <a:r>
              <a:rPr lang="en-GB" baseline="0" dirty="0" smtClean="0"/>
              <a:t>map.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297900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10/12/2017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10/12/2017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10/12/2017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10/12/2017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10/12/2017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10/12/2017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10/12/2017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10/12/2017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10/12/2017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10/12/2017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10/12/2017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10/12/2017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10/12/2017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10/12/2017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4.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9.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s.arcgis.com/arcad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blogs.esri.com/esri/arcgis/2017/01/10/using-arcade-expressions-in-web-apps/" TargetMode="External"/><Relationship Id="rId5" Type="http://schemas.openxmlformats.org/officeDocument/2006/relationships/hyperlink" Target="https://developers.arcgis.com/javascript/latest/guide/arcade/index.html" TargetMode="External"/><Relationship Id="rId4" Type="http://schemas.openxmlformats.org/officeDocument/2006/relationships/hyperlink" Target="https://developers.arcgis.com/arcade/playgroun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 y="0"/>
            <a:ext cx="12192000" cy="685590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3940"/>
          <a:stretch/>
        </p:blipFill>
        <p:spPr>
          <a:xfrm>
            <a:off x="10018486" y="572078"/>
            <a:ext cx="1274495" cy="465533"/>
          </a:xfrm>
          <a:prstGeom prst="rect">
            <a:avLst/>
          </a:prstGeom>
        </p:spPr>
      </p:pic>
      <p:sp>
        <p:nvSpPr>
          <p:cNvPr id="6" name="Title 2"/>
          <p:cNvSpPr>
            <a:spLocks noGrp="1"/>
          </p:cNvSpPr>
          <p:nvPr>
            <p:ph type="ctrTitle"/>
          </p:nvPr>
        </p:nvSpPr>
        <p:spPr>
          <a:xfrm>
            <a:off x="1833121" y="2428193"/>
            <a:ext cx="8525773" cy="914400"/>
          </a:xfrm>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8" name="Subtitle 4"/>
          <p:cNvSpPr>
            <a:spLocks noGrp="1"/>
          </p:cNvSpPr>
          <p:nvPr>
            <p:ph type="subTitle" idx="1"/>
          </p:nvPr>
        </p:nvSpPr>
        <p:spPr>
          <a:xfrm>
            <a:off x="1828801" y="3465218"/>
            <a:ext cx="8534401" cy="914400"/>
          </a:xfrm>
        </p:spPr>
        <p:txBody>
          <a:bodyPr/>
          <a:lstStyle/>
          <a:p>
            <a:r>
              <a:rPr lang="en-US" dirty="0" smtClean="0">
                <a:cs typeface="AvenirNext LT Pro Thin"/>
              </a:rPr>
              <a:t>Damien Robinson and Rene Rubalcava</a:t>
            </a:r>
            <a:endParaRPr lang="en-US" dirty="0">
              <a:cs typeface="AvenirNext LT Pro Thin"/>
            </a:endParaRPr>
          </a:p>
          <a:p>
            <a:endParaRPr lang="en-US" dirty="0"/>
          </a:p>
        </p:txBody>
      </p:sp>
    </p:spTree>
    <p:extLst>
      <p:ext uri="{BB962C8B-B14F-4D97-AF65-F5344CB8AC3E}">
        <p14:creationId xmlns:p14="http://schemas.microsoft.com/office/powerpoint/2010/main" val="403680803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39168131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 xmlns:a14="http://schemas.microsoft.com/office/drawing/2010/main">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3952337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351482013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166706032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94226"/>
            <a:ext cx="8683723" cy="677108"/>
          </a:xfrm>
        </p:spPr>
        <p:txBody>
          <a:bodyPr/>
          <a:lstStyle/>
          <a:p>
            <a:r>
              <a:rPr lang="en-GB" sz="4400" dirty="0" smtClean="0"/>
              <a:t>Arcade Examples</a:t>
            </a:r>
            <a:endParaRPr lang="en-US" sz="4400" dirty="0"/>
          </a:p>
        </p:txBody>
      </p:sp>
      <p:pic>
        <p:nvPicPr>
          <p:cNvPr id="6" name="Picture 5"/>
          <p:cNvPicPr>
            <a:picLocks noChangeAspect="1"/>
          </p:cNvPicPr>
          <p:nvPr/>
        </p:nvPicPr>
        <p:blipFill rotWithShape="1">
          <a:blip r:embed="rId3"/>
          <a:srcRect r="19775" b="4640"/>
          <a:stretch/>
        </p:blipFill>
        <p:spPr>
          <a:xfrm>
            <a:off x="6490469" y="804124"/>
            <a:ext cx="4981937" cy="2687225"/>
          </a:xfrm>
          <a:prstGeom prst="rect">
            <a:avLst/>
          </a:prstGeom>
        </p:spPr>
      </p:pic>
      <p:pic>
        <p:nvPicPr>
          <p:cNvPr id="7" name="Picture 6"/>
          <p:cNvPicPr>
            <a:picLocks noChangeAspect="1"/>
          </p:cNvPicPr>
          <p:nvPr/>
        </p:nvPicPr>
        <p:blipFill>
          <a:blip r:embed="rId4"/>
          <a:stretch>
            <a:fillRect/>
          </a:stretch>
        </p:blipFill>
        <p:spPr>
          <a:xfrm>
            <a:off x="6490468" y="3679156"/>
            <a:ext cx="5010299" cy="2572786"/>
          </a:xfrm>
          <a:prstGeom prst="rect">
            <a:avLst/>
          </a:prstGeom>
        </p:spPr>
      </p:pic>
    </p:spTree>
    <p:extLst>
      <p:ext uri="{BB962C8B-B14F-4D97-AF65-F5344CB8AC3E}">
        <p14:creationId xmlns:p14="http://schemas.microsoft.com/office/powerpoint/2010/main" val="281352739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smtClean="0"/>
              <a:t>Millisecond</a:t>
            </a:r>
          </a:p>
          <a:p>
            <a:pPr lvl="1"/>
            <a:r>
              <a:rPr lang="en-US" sz="1100" dirty="0" smtClean="0"/>
              <a:t>Second</a:t>
            </a:r>
            <a:endParaRPr lang="en-US" sz="1100" dirty="0"/>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smtClean="0"/>
              <a:t>Today</a:t>
            </a:r>
          </a:p>
          <a:p>
            <a:pPr lvl="1"/>
            <a:r>
              <a:rPr lang="en-US" sz="1100" dirty="0" smtClean="0"/>
              <a:t>Timestamp</a:t>
            </a:r>
          </a:p>
          <a:p>
            <a:pPr lvl="1"/>
            <a:r>
              <a:rPr lang="en-US" sz="1100" dirty="0" err="1" smtClean="0"/>
              <a:t>ToLocal</a:t>
            </a:r>
            <a:endParaRPr lang="en-US" sz="1100" dirty="0" smtClean="0"/>
          </a:p>
          <a:p>
            <a:pPr lvl="1"/>
            <a:r>
              <a:rPr lang="en-US" sz="1100" dirty="0" err="1" smtClean="0"/>
              <a:t>ToUTC</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smtClean="0"/>
              <a:t>Extent</a:t>
            </a:r>
          </a:p>
          <a:p>
            <a:pPr lvl="1"/>
            <a:r>
              <a:rPr lang="en-US" sz="1100" dirty="0" smtClean="0"/>
              <a:t>Point</a:t>
            </a:r>
            <a:endParaRPr lang="en-US" sz="1100" dirty="0"/>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5906"/>
          </a:xfrm>
          <a:prstGeom prst="rect">
            <a:avLst/>
          </a:prstGeom>
        </p:spPr>
      </p:pic>
      <p:sp>
        <p:nvSpPr>
          <p:cNvPr id="4" name="Title 3"/>
          <p:cNvSpPr>
            <a:spLocks noGrp="1"/>
          </p:cNvSpPr>
          <p:nvPr>
            <p:ph type="title"/>
          </p:nvPr>
        </p:nvSpPr>
        <p:spPr>
          <a:xfrm>
            <a:off x="682751" y="2201858"/>
            <a:ext cx="10826496" cy="369332"/>
          </a:xfrm>
        </p:spPr>
        <p:txBody>
          <a:bodyPr/>
          <a:lstStyle/>
          <a:p>
            <a:pPr algn="ctr"/>
            <a:r>
              <a:rPr lang="en-US" b="0" dirty="0" smtClean="0">
                <a:solidFill>
                  <a:schemeClr val="tx2"/>
                </a:solidFill>
              </a:rPr>
              <a:t>Thank You to Our Generous Sponsor</a:t>
            </a:r>
            <a:endParaRPr lang="en-US" b="0" dirty="0">
              <a:solidFill>
                <a:schemeClr val="tx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909" y="3031144"/>
            <a:ext cx="5724181" cy="793618"/>
          </a:xfrm>
          <a:prstGeom prst="rect">
            <a:avLst/>
          </a:prstGeom>
        </p:spPr>
      </p:pic>
    </p:spTree>
    <p:extLst>
      <p:ext uri="{BB962C8B-B14F-4D97-AF65-F5344CB8AC3E}">
        <p14:creationId xmlns:p14="http://schemas.microsoft.com/office/powerpoint/2010/main" val="379973732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3325889298"/>
              </p:ext>
            </p:extLst>
          </p:nvPr>
        </p:nvGraphicFramePr>
        <p:xfrm>
          <a:off x="225631" y="1575183"/>
          <a:ext cx="11815948" cy="4006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394633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1" y="2428746"/>
            <a:ext cx="3449782" cy="2215991"/>
          </a:xfrm>
        </p:spPr>
        <p:txBody>
          <a:bodyPr/>
          <a:lstStyle/>
          <a:p>
            <a:r>
              <a:rPr lang="en-GB" sz="3600" dirty="0" smtClean="0"/>
              <a:t>Exploring Profiles and Functions in the Playground</a:t>
            </a:r>
            <a:endParaRPr lang="en-US" sz="3600" dirty="0"/>
          </a:p>
        </p:txBody>
      </p:sp>
      <p:pic>
        <p:nvPicPr>
          <p:cNvPr id="4" name="Picture 3"/>
          <p:cNvPicPr>
            <a:picLocks noChangeAspect="1"/>
          </p:cNvPicPr>
          <p:nvPr/>
        </p:nvPicPr>
        <p:blipFill>
          <a:blip r:embed="rId3"/>
          <a:stretch>
            <a:fillRect/>
          </a:stretch>
        </p:blipFill>
        <p:spPr>
          <a:xfrm>
            <a:off x="4632807" y="1475571"/>
            <a:ext cx="7413022" cy="3876117"/>
          </a:xfrm>
          <a:prstGeom prst="rect">
            <a:avLst/>
          </a:prstGeom>
        </p:spPr>
      </p:pic>
    </p:spTree>
    <p:extLst>
      <p:ext uri="{BB962C8B-B14F-4D97-AF65-F5344CB8AC3E}">
        <p14:creationId xmlns:p14="http://schemas.microsoft.com/office/powerpoint/2010/main" val="76977896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3.22</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4.5</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3.19  and 4.2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API </a:t>
            </a:r>
            <a:r>
              <a:rPr lang="en-US" dirty="0" smtClean="0"/>
              <a:t>3.22</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3"/>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4"/>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5"/>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6"/>
              </a:rPr>
              <a:t>https</a:t>
            </a:r>
            <a:r>
              <a:rPr lang="en-US" sz="1400" dirty="0">
                <a:hlinkClick r:id="rId6"/>
              </a:rPr>
              <a:t>://blogs.esri.com/esri/arcgis/2016/12/19/introducing-arcade/</a:t>
            </a:r>
          </a:p>
          <a:p>
            <a:pPr marL="0" indent="0">
              <a:buNone/>
            </a:pPr>
            <a:r>
              <a:rPr lang="en-US" sz="1400" dirty="0">
                <a:hlinkClick r:id="rId6"/>
              </a:rPr>
              <a:t>https://blogs.esri.com/esri/arcgis/2016/12/15/use-arcade-expressions-to-map-your-ideas/</a:t>
            </a:r>
          </a:p>
          <a:p>
            <a:pPr marL="0" indent="0">
              <a:buNone/>
            </a:pPr>
            <a:r>
              <a:rPr lang="en-US" sz="1400" dirty="0">
                <a:hlinkClick r:id="rId6"/>
              </a:rPr>
              <a:t>http://odoe.net/blog/hello-arcade/</a:t>
            </a:r>
          </a:p>
          <a:p>
            <a:pPr marL="0" indent="0">
              <a:buNone/>
            </a:pPr>
            <a:r>
              <a:rPr lang="en-US" sz="1400" dirty="0">
                <a:hlinkClick r:id="rId6"/>
              </a:rPr>
              <a:t>https://blogs.esri.com/esri/arcgis/2017/01/10/using-arcade-expressions-in-web-apps</a:t>
            </a:r>
            <a:r>
              <a:rPr lang="en-US" sz="1400" dirty="0" smtClean="0">
                <a:hlinkClick r:id="rId6"/>
              </a:rPr>
              <a:t>/</a:t>
            </a:r>
            <a:endParaRPr lang="en-US" sz="1400" dirty="0"/>
          </a:p>
        </p:txBody>
      </p:sp>
    </p:spTree>
    <p:extLst>
      <p:ext uri="{BB962C8B-B14F-4D97-AF65-F5344CB8AC3E}">
        <p14:creationId xmlns:p14="http://schemas.microsoft.com/office/powerpoint/2010/main" val="249923386"/>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Esri Developer Summit </a:t>
            </a:r>
          </a:p>
          <a:p>
            <a:pPr algn="ctr" eaLnBrk="0" hangingPunct="0">
              <a:lnSpc>
                <a:spcPts val="1800"/>
              </a:lnSpc>
            </a:pPr>
            <a:r>
              <a:rPr lang="en-US" sz="1400" b="1" dirty="0" smtClean="0">
                <a:ea typeface="+mn-ea"/>
                <a:cs typeface="+mn-cs"/>
              </a:rPr>
              <a:t>Europe</a:t>
            </a:r>
          </a:p>
        </p:txBody>
      </p:sp>
      <p:sp>
        <p:nvSpPr>
          <p:cNvPr id="10" name="TextBox 9"/>
          <p:cNvSpPr txBox="1"/>
          <p:nvPr/>
        </p:nvSpPr>
        <p:spPr>
          <a:xfrm>
            <a:off x="4010198" y="1474044"/>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a:t>
            </a:r>
            <a:r>
              <a:rPr lang="en-US" sz="1400" b="1" dirty="0" smtClean="0">
                <a:ea typeface="+mn-ea"/>
                <a:cs typeface="+mn-cs"/>
              </a:rPr>
              <a:t>technical session </a:t>
            </a:r>
            <a:r>
              <a:rPr lang="en-US" sz="1400" b="1" dirty="0" smtClean="0">
                <a:ea typeface="+mn-ea"/>
                <a:cs typeface="+mn-cs"/>
              </a:rPr>
              <a:t>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pic>
        <p:nvPicPr>
          <p:cNvPr id="2" name="Picture 1"/>
          <p:cNvPicPr>
            <a:picLocks noChangeAspect="1"/>
          </p:cNvPicPr>
          <p:nvPr/>
        </p:nvPicPr>
        <p:blipFill>
          <a:blip r:embed="rId5"/>
          <a:stretch>
            <a:fillRect/>
          </a:stretch>
        </p:blipFill>
        <p:spPr>
          <a:xfrm>
            <a:off x="335784" y="2140962"/>
            <a:ext cx="2152043" cy="3834099"/>
          </a:xfrm>
          <a:prstGeom prst="rect">
            <a:avLst/>
          </a:prstGeom>
        </p:spPr>
      </p:pic>
      <p:pic>
        <p:nvPicPr>
          <p:cNvPr id="3" name="Picture 2"/>
          <p:cNvPicPr>
            <a:picLocks noChangeAspect="1"/>
          </p:cNvPicPr>
          <p:nvPr/>
        </p:nvPicPr>
        <p:blipFill>
          <a:blip r:embed="rId6"/>
          <a:stretch>
            <a:fillRect/>
          </a:stretch>
        </p:blipFill>
        <p:spPr>
          <a:xfrm>
            <a:off x="2136113" y="2574122"/>
            <a:ext cx="2152043" cy="3822653"/>
          </a:xfrm>
          <a:prstGeom prst="rect">
            <a:avLst/>
          </a:prstGeom>
        </p:spPr>
      </p:pic>
      <p:sp>
        <p:nvSpPr>
          <p:cNvPr id="20" name="Curved Right Arrow 19"/>
          <p:cNvSpPr/>
          <p:nvPr/>
        </p:nvSpPr>
        <p:spPr bwMode="auto">
          <a:xfrm rot="18683908">
            <a:off x="905810" y="4492883"/>
            <a:ext cx="1367454" cy="2097186"/>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p:cNvPicPr>
            <a:picLocks noChangeAspect="1"/>
          </p:cNvPicPr>
          <p:nvPr/>
        </p:nvPicPr>
        <p:blipFill>
          <a:blip r:embed="rId7"/>
          <a:stretch>
            <a:fillRect/>
          </a:stretch>
        </p:blipFill>
        <p:spPr>
          <a:xfrm>
            <a:off x="4503589" y="2140962"/>
            <a:ext cx="2168535" cy="3811490"/>
          </a:xfrm>
          <a:prstGeom prst="rect">
            <a:avLst/>
          </a:prstGeom>
        </p:spPr>
      </p:pic>
    </p:spTree>
    <p:extLst>
      <p:ext uri="{BB962C8B-B14F-4D97-AF65-F5344CB8AC3E}">
        <p14:creationId xmlns:p14="http://schemas.microsoft.com/office/powerpoint/2010/main" val="1814517290"/>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37689472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16845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spTree>
    <p:extLst>
      <p:ext uri="{BB962C8B-B14F-4D97-AF65-F5344CB8AC3E}">
        <p14:creationId xmlns:p14="http://schemas.microsoft.com/office/powerpoint/2010/main" val="393662835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129311705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89196458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48029888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mso-contentType ?>
<FormTemplates xmlns="http://schemas.microsoft.com/sharepoint/v3/contenttype/forms">
  <Display>DocumentLibraryForm</Display>
  <Edit>DocumentLibraryForm</Edit>
  <New>DocumentLibraryForm</New>
</FormTemplates>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10.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11.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12.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13.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4.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5.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16.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17.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18.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19.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2.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20.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21.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22.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23.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24.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25.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26.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27.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28.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9.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3.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0.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31.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32.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33.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34.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35.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36.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7.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38.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39.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40.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4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42.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43.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44.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45.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46.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47.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48.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49.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5.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50.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51.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52.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3.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54.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55.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56.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57.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58.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59.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6.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60.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61.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62.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63.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64.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65.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66.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7.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8.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9.xml><?xml version="1.0" encoding="utf-8"?>
<ds:datastoreItem xmlns:ds="http://schemas.openxmlformats.org/officeDocument/2006/customXml" ds:itemID="{2FE51124-E413-4DA5-9E06-A6EB32D0C127}">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3486</Words>
  <Application>Microsoft Office PowerPoint</Application>
  <PresentationFormat>Widescreen</PresentationFormat>
  <Paragraphs>740</Paragraphs>
  <Slides>39</Slides>
  <Notes>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ＭＳ Ｐゴシック</vt:lpstr>
      <vt:lpstr>Arial</vt:lpstr>
      <vt:lpstr>Avenir LT Std 55 Roman</vt:lpstr>
      <vt:lpstr>AvenirNext LT Pro Demi</vt:lpstr>
      <vt:lpstr>AvenirNext LT Pro Thin</vt:lpstr>
      <vt:lpstr>Calibri</vt:lpstr>
      <vt:lpstr>Consolas</vt:lpstr>
      <vt:lpstr>Georgia</vt:lpstr>
      <vt:lpstr>Lucida Grande</vt:lpstr>
      <vt:lpstr>Times New Roman</vt:lpstr>
      <vt:lpstr>Wingdings</vt:lpstr>
      <vt:lpstr>Esri_Corporate_Template-Dark</vt:lpstr>
      <vt:lpstr>ArcGIS API for JavaScript: Using Arcade with your Apps</vt:lpstr>
      <vt:lpstr>Thank You to Our Generous Sponsor</vt:lpstr>
      <vt:lpstr>Session Goals</vt:lpstr>
      <vt:lpstr>PowerPoint Presentation</vt:lpstr>
      <vt:lpstr>Arcade Purpose</vt:lpstr>
      <vt:lpstr>Hello World</vt:lpstr>
      <vt:lpstr>PowerPoint Presentation</vt:lpstr>
      <vt:lpstr>PowerPoint Presentation</vt:lpstr>
      <vt:lpstr>ArcGIS: Make, Share, Anywhere</vt:lpstr>
      <vt:lpstr>ArcGIS Environments and Platforms </vt:lpstr>
      <vt:lpstr>ArcGIS: Make, Share, Anywhere - Challenges</vt:lpstr>
      <vt:lpstr>Arcade Goals</vt:lpstr>
      <vt:lpstr>PowerPoint Presentation</vt:lpstr>
      <vt:lpstr>Arcade Examples</vt:lpstr>
      <vt:lpstr>Language Overview</vt:lpstr>
      <vt:lpstr>Arcade : Language Features</vt:lpstr>
      <vt:lpstr>Implicit Returns</vt:lpstr>
      <vt:lpstr>Case Insensitive</vt:lpstr>
      <vt:lpstr>Functions</vt:lpstr>
      <vt:lpstr>Global Variables and Profiles</vt:lpstr>
      <vt:lpstr>Exploring Profiles and Functions in the Playground</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3.22</vt:lpstr>
      <vt:lpstr>Practicalities:   Scripts in Script</vt:lpstr>
      <vt:lpstr>Demos</vt:lpstr>
      <vt:lpstr>Arcade Interpreter : Inside of JS App using Arcade</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2017-10-12T16:01:55Z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